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0" r:id="rId7"/>
    <p:sldId id="265" r:id="rId8"/>
    <p:sldId id="261" r:id="rId9"/>
    <p:sldId id="262" r:id="rId10"/>
    <p:sldId id="266" r:id="rId11"/>
    <p:sldId id="263" r:id="rId12"/>
    <p:sldId id="264"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F2B3C-60D5-41CB-BB83-C2ADBCDBF054}"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F2B3C-60D5-41CB-BB83-C2ADBCDBF054}"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F2F33-5A5C-4312-A22E-F11D2029E212}" type="datetimeFigureOut">
              <a:rPr lang="en-US" smtClean="0"/>
              <a:t>8/16/2012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EF2B3C-60D5-41CB-BB83-C2ADBCDBF05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2FF2F33-5A5C-4312-A22E-F11D2029E212}" type="datetimeFigureOut">
              <a:rPr lang="en-US" smtClean="0"/>
              <a:t>8/16/2012</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0EF2B3C-60D5-41CB-BB83-C2ADBCDBF054}"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286000"/>
            <a:ext cx="6400800" cy="4114800"/>
          </a:xfrm>
        </p:spPr>
        <p:txBody>
          <a:bodyPr>
            <a:normAutofit fontScale="92500" lnSpcReduction="10000"/>
          </a:bodyPr>
          <a:lstStyle/>
          <a:p>
            <a:pPr marL="457200" indent="-457200" algn="l">
              <a:buFont typeface="Arial" pitchFamily="34" charset="0"/>
              <a:buChar char="•"/>
            </a:pPr>
            <a:r>
              <a:rPr lang="en-US" sz="2800" b="1" dirty="0" smtClean="0"/>
              <a:t>Clovis</a:t>
            </a:r>
          </a:p>
          <a:p>
            <a:pPr marL="457200" indent="-457200" algn="l">
              <a:buFont typeface="Arial" pitchFamily="34" charset="0"/>
              <a:buChar char="•"/>
            </a:pPr>
            <a:r>
              <a:rPr lang="en-US" sz="2800" b="1" dirty="0" smtClean="0"/>
              <a:t>Medieval</a:t>
            </a:r>
          </a:p>
          <a:p>
            <a:pPr marL="457200" indent="-457200" algn="l">
              <a:buFont typeface="Arial" pitchFamily="34" charset="0"/>
              <a:buChar char="•"/>
            </a:pPr>
            <a:r>
              <a:rPr lang="en-US" sz="2800" b="1" dirty="0" smtClean="0"/>
              <a:t>Franks</a:t>
            </a:r>
          </a:p>
          <a:p>
            <a:pPr marL="457200" indent="-457200" algn="l">
              <a:buFont typeface="Arial" pitchFamily="34" charset="0"/>
              <a:buChar char="•"/>
            </a:pPr>
            <a:r>
              <a:rPr lang="en-US" sz="2800" b="1" dirty="0" smtClean="0"/>
              <a:t>Charles Martel</a:t>
            </a:r>
          </a:p>
          <a:p>
            <a:pPr marL="457200" indent="-457200" algn="l">
              <a:buFont typeface="Arial" pitchFamily="34" charset="0"/>
              <a:buChar char="•"/>
            </a:pPr>
            <a:r>
              <a:rPr lang="en-US" sz="2800" b="1" dirty="0" smtClean="0"/>
              <a:t>Battle of Tours</a:t>
            </a:r>
          </a:p>
          <a:p>
            <a:pPr marL="457200" indent="-457200" algn="l">
              <a:buFont typeface="Arial" pitchFamily="34" charset="0"/>
              <a:buChar char="•"/>
            </a:pPr>
            <a:r>
              <a:rPr lang="en-US" sz="2800" b="1" dirty="0" smtClean="0"/>
              <a:t>Charlemagne</a:t>
            </a:r>
          </a:p>
          <a:p>
            <a:pPr marL="457200" indent="-457200" algn="l">
              <a:buFont typeface="Arial" pitchFamily="34" charset="0"/>
              <a:buChar char="•"/>
            </a:pPr>
            <a:r>
              <a:rPr lang="en-US" sz="2800" b="1" dirty="0" smtClean="0"/>
              <a:t>Magyars</a:t>
            </a:r>
          </a:p>
          <a:p>
            <a:pPr marL="457200" indent="-457200" algn="l">
              <a:buFont typeface="Arial" pitchFamily="34" charset="0"/>
              <a:buChar char="•"/>
            </a:pPr>
            <a:r>
              <a:rPr lang="en-US" sz="2800" b="1" dirty="0" smtClean="0"/>
              <a:t>Vikings</a:t>
            </a:r>
          </a:p>
          <a:p>
            <a:pPr marL="457200" indent="-457200" algn="l">
              <a:buFont typeface="Arial" pitchFamily="34" charset="0"/>
              <a:buChar char="•"/>
            </a:pPr>
            <a:endParaRPr lang="en-US" dirty="0"/>
          </a:p>
        </p:txBody>
      </p:sp>
      <p:sp>
        <p:nvSpPr>
          <p:cNvPr id="2" name="Title 1"/>
          <p:cNvSpPr>
            <a:spLocks noGrp="1"/>
          </p:cNvSpPr>
          <p:nvPr>
            <p:ph type="ctrTitle"/>
          </p:nvPr>
        </p:nvSpPr>
        <p:spPr>
          <a:xfrm>
            <a:off x="609600" y="228600"/>
            <a:ext cx="7848600" cy="1847850"/>
          </a:xfrm>
        </p:spPr>
        <p:txBody>
          <a:bodyPr>
            <a:normAutofit/>
          </a:bodyPr>
          <a:lstStyle/>
          <a:p>
            <a:pPr algn="ctr"/>
            <a:r>
              <a:rPr lang="en-US" b="1" dirty="0" smtClean="0"/>
              <a:t>CHAPTER 7 </a:t>
            </a:r>
            <a:br>
              <a:rPr lang="en-US" b="1" dirty="0" smtClean="0"/>
            </a:br>
            <a:r>
              <a:rPr lang="en-US" b="1" dirty="0" smtClean="0"/>
              <a:t>Section 1</a:t>
            </a:r>
            <a:br>
              <a:rPr lang="en-US" b="1" dirty="0" smtClean="0"/>
            </a:br>
            <a:r>
              <a:rPr lang="en-US" b="1" dirty="0" smtClean="0"/>
              <a:t>Terms, People, and Places</a:t>
            </a:r>
            <a:endParaRPr lang="en-US" b="1" dirty="0"/>
          </a:p>
        </p:txBody>
      </p:sp>
    </p:spTree>
    <p:extLst>
      <p:ext uri="{BB962C8B-B14F-4D97-AF65-F5344CB8AC3E}">
        <p14:creationId xmlns:p14="http://schemas.microsoft.com/office/powerpoint/2010/main" val="1929399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7924800" cy="5334000"/>
          </a:xfrm>
        </p:spPr>
        <p:txBody>
          <a:bodyPr>
            <a:normAutofit fontScale="92500"/>
          </a:bodyPr>
          <a:lstStyle/>
          <a:p>
            <a:pPr>
              <a:buFont typeface="Wingdings" pitchFamily="2" charset="2"/>
              <a:buChar char="v"/>
            </a:pPr>
            <a:r>
              <a:rPr lang="en-US" sz="2800" b="1" dirty="0">
                <a:solidFill>
                  <a:schemeClr val="tx2"/>
                </a:solidFill>
              </a:rPr>
              <a:t>Canon Law</a:t>
            </a:r>
            <a:r>
              <a:rPr lang="en-US" sz="2800" dirty="0">
                <a:solidFill>
                  <a:schemeClr val="tx2"/>
                </a:solidFill>
              </a:rPr>
              <a:t> – The Church’s body of laws.</a:t>
            </a:r>
          </a:p>
          <a:p>
            <a:pPr>
              <a:buFont typeface="Wingdings" pitchFamily="2" charset="2"/>
              <a:buChar char="v"/>
            </a:pPr>
            <a:r>
              <a:rPr lang="en-US" sz="2800" b="1" dirty="0">
                <a:solidFill>
                  <a:schemeClr val="tx2"/>
                </a:solidFill>
              </a:rPr>
              <a:t>Excommunication</a:t>
            </a:r>
            <a:r>
              <a:rPr lang="en-US" sz="2800" dirty="0">
                <a:solidFill>
                  <a:schemeClr val="tx2"/>
                </a:solidFill>
              </a:rPr>
              <a:t> – Penalty of removal from the Church and its practices.</a:t>
            </a:r>
          </a:p>
          <a:p>
            <a:pPr>
              <a:buFont typeface="Wingdings" pitchFamily="2" charset="2"/>
              <a:buChar char="v"/>
            </a:pPr>
            <a:r>
              <a:rPr lang="en-US" sz="2800" b="1" dirty="0">
                <a:solidFill>
                  <a:schemeClr val="tx2"/>
                </a:solidFill>
              </a:rPr>
              <a:t>Interdict</a:t>
            </a:r>
            <a:r>
              <a:rPr lang="en-US" sz="2800" dirty="0">
                <a:solidFill>
                  <a:schemeClr val="tx2"/>
                </a:solidFill>
              </a:rPr>
              <a:t> – Order excluding a town, region, or kingdom from the rites of the Church.</a:t>
            </a:r>
          </a:p>
          <a:p>
            <a:pPr>
              <a:buFont typeface="Wingdings" pitchFamily="2" charset="2"/>
              <a:buChar char="v"/>
            </a:pPr>
            <a:r>
              <a:rPr lang="en-US" sz="2800" b="1" dirty="0">
                <a:solidFill>
                  <a:schemeClr val="tx2"/>
                </a:solidFill>
              </a:rPr>
              <a:t>Friar</a:t>
            </a:r>
            <a:r>
              <a:rPr lang="en-US" sz="2800" dirty="0">
                <a:solidFill>
                  <a:schemeClr val="tx2"/>
                </a:solidFill>
              </a:rPr>
              <a:t> – Monk who does not live in an isolated monastery</a:t>
            </a:r>
            <a:r>
              <a:rPr lang="en-US" sz="2800" dirty="0" smtClean="0">
                <a:solidFill>
                  <a:schemeClr val="tx2"/>
                </a:solidFill>
              </a:rPr>
              <a:t>.  They </a:t>
            </a:r>
            <a:r>
              <a:rPr lang="en-US" sz="2800" dirty="0">
                <a:solidFill>
                  <a:schemeClr val="tx2"/>
                </a:solidFill>
              </a:rPr>
              <a:t>t</a:t>
            </a:r>
            <a:r>
              <a:rPr lang="en-US" sz="2800" dirty="0" smtClean="0">
                <a:solidFill>
                  <a:schemeClr val="tx2"/>
                </a:solidFill>
              </a:rPr>
              <a:t>raveled and preached the gospels .</a:t>
            </a:r>
            <a:endParaRPr lang="en-US" sz="2800" dirty="0">
              <a:solidFill>
                <a:schemeClr val="tx2"/>
              </a:solidFill>
            </a:endParaRPr>
          </a:p>
          <a:p>
            <a:pPr>
              <a:buFont typeface="Wingdings" pitchFamily="2" charset="2"/>
              <a:buChar char="v"/>
            </a:pPr>
            <a:r>
              <a:rPr lang="en-US" sz="2800" b="1" dirty="0">
                <a:solidFill>
                  <a:schemeClr val="tx2"/>
                </a:solidFill>
              </a:rPr>
              <a:t>St. Francis of Assisi</a:t>
            </a:r>
            <a:r>
              <a:rPr lang="en-US" sz="2800" dirty="0">
                <a:solidFill>
                  <a:schemeClr val="tx2"/>
                </a:solidFill>
              </a:rPr>
              <a:t> – A wealthy Italian who gave up his comfortable </a:t>
            </a:r>
            <a:r>
              <a:rPr lang="en-US" sz="2800" dirty="0" smtClean="0">
                <a:solidFill>
                  <a:schemeClr val="tx2"/>
                </a:solidFill>
              </a:rPr>
              <a:t>life and left home, </a:t>
            </a:r>
            <a:r>
              <a:rPr lang="en-US" sz="2800" dirty="0">
                <a:solidFill>
                  <a:schemeClr val="tx2"/>
                </a:solidFill>
              </a:rPr>
              <a:t>he devoted himself to preaching the gospels and teaching by his own examples of good works</a:t>
            </a:r>
            <a:r>
              <a:rPr lang="en-US" sz="2800" dirty="0" smtClean="0">
                <a:solidFill>
                  <a:schemeClr val="tx2"/>
                </a:solidFill>
              </a:rPr>
              <a:t>.  He established the first order of the friars.</a:t>
            </a:r>
            <a:endParaRPr lang="en-US" sz="2800" b="1" dirty="0">
              <a:solidFill>
                <a:schemeClr val="tx2"/>
              </a:solidFill>
            </a:endParaRPr>
          </a:p>
          <a:p>
            <a:endParaRPr lang="en-US" dirty="0"/>
          </a:p>
        </p:txBody>
      </p:sp>
    </p:spTree>
    <p:extLst>
      <p:ext uri="{BB962C8B-B14F-4D97-AF65-F5344CB8AC3E}">
        <p14:creationId xmlns:p14="http://schemas.microsoft.com/office/powerpoint/2010/main" val="4181159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477962"/>
          </a:xfrm>
        </p:spPr>
        <p:txBody>
          <a:bodyPr/>
          <a:lstStyle/>
          <a:p>
            <a:pPr algn="ctr"/>
            <a:r>
              <a:rPr lang="en-US" b="1" dirty="0"/>
              <a:t>CHAPTER 7 </a:t>
            </a:r>
            <a:br>
              <a:rPr lang="en-US" b="1" dirty="0"/>
            </a:br>
            <a:r>
              <a:rPr lang="en-US" b="1" dirty="0"/>
              <a:t>Section </a:t>
            </a:r>
            <a:r>
              <a:rPr lang="en-US" b="1" dirty="0" smtClean="0"/>
              <a:t>4</a:t>
            </a:r>
            <a:r>
              <a:rPr lang="en-US" b="1" dirty="0"/>
              <a:t/>
            </a:r>
            <a:br>
              <a:rPr lang="en-US" b="1" dirty="0"/>
            </a:br>
            <a:r>
              <a:rPr lang="en-US" b="1" dirty="0"/>
              <a:t>Terms, People, and Places</a:t>
            </a:r>
            <a:endParaRPr lang="en-US" dirty="0"/>
          </a:p>
        </p:txBody>
      </p:sp>
      <p:sp>
        <p:nvSpPr>
          <p:cNvPr id="3" name="Content Placeholder 2"/>
          <p:cNvSpPr>
            <a:spLocks noGrp="1"/>
          </p:cNvSpPr>
          <p:nvPr>
            <p:ph sz="quarter" idx="13"/>
          </p:nvPr>
        </p:nvSpPr>
        <p:spPr>
          <a:xfrm>
            <a:off x="609600" y="1828800"/>
            <a:ext cx="7924800" cy="4114800"/>
          </a:xfrm>
        </p:spPr>
        <p:txBody>
          <a:bodyPr>
            <a:normAutofit/>
          </a:bodyPr>
          <a:lstStyle/>
          <a:p>
            <a:pPr>
              <a:buFont typeface="Wingdings" pitchFamily="2" charset="2"/>
              <a:buChar char="v"/>
            </a:pPr>
            <a:r>
              <a:rPr lang="en-US" sz="2000" b="1" dirty="0" smtClean="0">
                <a:solidFill>
                  <a:schemeClr val="tx2"/>
                </a:solidFill>
              </a:rPr>
              <a:t>Charter</a:t>
            </a:r>
          </a:p>
          <a:p>
            <a:pPr>
              <a:buFont typeface="Wingdings" pitchFamily="2" charset="2"/>
              <a:buChar char="v"/>
            </a:pPr>
            <a:r>
              <a:rPr lang="en-US" sz="2000" b="1" dirty="0" smtClean="0">
                <a:solidFill>
                  <a:schemeClr val="tx2"/>
                </a:solidFill>
              </a:rPr>
              <a:t>Capitol</a:t>
            </a:r>
          </a:p>
          <a:p>
            <a:pPr>
              <a:buFont typeface="Wingdings" pitchFamily="2" charset="2"/>
              <a:buChar char="v"/>
            </a:pPr>
            <a:r>
              <a:rPr lang="en-US" sz="2000" b="1" dirty="0" smtClean="0">
                <a:solidFill>
                  <a:schemeClr val="tx2"/>
                </a:solidFill>
              </a:rPr>
              <a:t>Partnership</a:t>
            </a:r>
          </a:p>
          <a:p>
            <a:pPr>
              <a:buFont typeface="Wingdings" pitchFamily="2" charset="2"/>
              <a:buChar char="v"/>
            </a:pPr>
            <a:r>
              <a:rPr lang="en-US" sz="2000" b="1" dirty="0" smtClean="0">
                <a:solidFill>
                  <a:schemeClr val="tx2"/>
                </a:solidFill>
              </a:rPr>
              <a:t>Tenant Farmer</a:t>
            </a:r>
          </a:p>
          <a:p>
            <a:pPr>
              <a:buFont typeface="Wingdings" pitchFamily="2" charset="2"/>
              <a:buChar char="v"/>
            </a:pPr>
            <a:r>
              <a:rPr lang="en-US" sz="2000" b="1" dirty="0" smtClean="0">
                <a:solidFill>
                  <a:schemeClr val="tx2"/>
                </a:solidFill>
              </a:rPr>
              <a:t>Middle Class</a:t>
            </a:r>
          </a:p>
          <a:p>
            <a:pPr>
              <a:buFont typeface="Wingdings" pitchFamily="2" charset="2"/>
              <a:buChar char="v"/>
            </a:pPr>
            <a:r>
              <a:rPr lang="en-US" sz="2000" b="1" dirty="0" smtClean="0">
                <a:solidFill>
                  <a:schemeClr val="tx2"/>
                </a:solidFill>
              </a:rPr>
              <a:t>Guild</a:t>
            </a:r>
          </a:p>
          <a:p>
            <a:pPr>
              <a:buFont typeface="Wingdings" pitchFamily="2" charset="2"/>
              <a:buChar char="v"/>
            </a:pPr>
            <a:r>
              <a:rPr lang="en-US" sz="2000" b="1" dirty="0" smtClean="0">
                <a:solidFill>
                  <a:schemeClr val="tx2"/>
                </a:solidFill>
              </a:rPr>
              <a:t>Apprentice</a:t>
            </a:r>
          </a:p>
          <a:p>
            <a:pPr>
              <a:buFont typeface="Wingdings" pitchFamily="2" charset="2"/>
              <a:buChar char="v"/>
            </a:pPr>
            <a:r>
              <a:rPr lang="en-US" sz="2000" b="1" dirty="0" smtClean="0">
                <a:solidFill>
                  <a:schemeClr val="tx2"/>
                </a:solidFill>
              </a:rPr>
              <a:t>Journeymen</a:t>
            </a:r>
            <a:endParaRPr lang="en-US" sz="2000" b="1" dirty="0">
              <a:solidFill>
                <a:schemeClr val="tx2"/>
              </a:solidFill>
            </a:endParaRPr>
          </a:p>
        </p:txBody>
      </p:sp>
    </p:spTree>
    <p:extLst>
      <p:ext uri="{BB962C8B-B14F-4D97-AF65-F5344CB8AC3E}">
        <p14:creationId xmlns:p14="http://schemas.microsoft.com/office/powerpoint/2010/main" val="1642272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533400"/>
            <a:ext cx="7924800" cy="5867400"/>
          </a:xfrm>
        </p:spPr>
        <p:txBody>
          <a:bodyPr>
            <a:noAutofit/>
          </a:bodyPr>
          <a:lstStyle/>
          <a:p>
            <a:pPr>
              <a:buFont typeface="Wingdings" pitchFamily="2" charset="2"/>
              <a:buChar char="v"/>
            </a:pPr>
            <a:r>
              <a:rPr lang="en-US" sz="3000" b="1" dirty="0" smtClean="0">
                <a:solidFill>
                  <a:schemeClr val="tx2"/>
                </a:solidFill>
              </a:rPr>
              <a:t>Charter</a:t>
            </a:r>
            <a:r>
              <a:rPr lang="en-US" sz="3000" dirty="0" smtClean="0">
                <a:solidFill>
                  <a:schemeClr val="tx2"/>
                </a:solidFill>
              </a:rPr>
              <a:t> – Document outlining a town’s rights and privileges.  To protect their interests, the merchants who set up a new town asked the local lord, or the king himself, for a charter.  In return, merchants paid the lord or the king a large sum of money, </a:t>
            </a:r>
            <a:r>
              <a:rPr lang="en-US" sz="3000" dirty="0" smtClean="0">
                <a:solidFill>
                  <a:schemeClr val="tx2"/>
                </a:solidFill>
              </a:rPr>
              <a:t>a yearly fee, or gave him trade goods.</a:t>
            </a:r>
            <a:endParaRPr lang="en-US" sz="3000" dirty="0" smtClean="0">
              <a:solidFill>
                <a:schemeClr val="tx2"/>
              </a:solidFill>
            </a:endParaRPr>
          </a:p>
          <a:p>
            <a:pPr>
              <a:buFont typeface="Wingdings" pitchFamily="2" charset="2"/>
              <a:buChar char="v"/>
            </a:pPr>
            <a:r>
              <a:rPr lang="en-US" sz="3000" b="1" dirty="0" smtClean="0">
                <a:solidFill>
                  <a:schemeClr val="tx2"/>
                </a:solidFill>
              </a:rPr>
              <a:t>Capitol</a:t>
            </a:r>
            <a:r>
              <a:rPr lang="en-US" sz="3000" dirty="0" smtClean="0">
                <a:solidFill>
                  <a:schemeClr val="tx2"/>
                </a:solidFill>
              </a:rPr>
              <a:t> – Money for investment.</a:t>
            </a:r>
          </a:p>
          <a:p>
            <a:pPr>
              <a:buFont typeface="Wingdings" pitchFamily="2" charset="2"/>
              <a:buChar char="v"/>
            </a:pPr>
            <a:r>
              <a:rPr lang="en-US" sz="3000" b="1" dirty="0" smtClean="0">
                <a:solidFill>
                  <a:schemeClr val="tx2"/>
                </a:solidFill>
              </a:rPr>
              <a:t>Partnership</a:t>
            </a:r>
            <a:r>
              <a:rPr lang="en-US" sz="3000" dirty="0" smtClean="0">
                <a:solidFill>
                  <a:schemeClr val="tx2"/>
                </a:solidFill>
              </a:rPr>
              <a:t> – Relationship between two or more businesses.</a:t>
            </a:r>
          </a:p>
        </p:txBody>
      </p:sp>
    </p:spTree>
    <p:extLst>
      <p:ext uri="{BB962C8B-B14F-4D97-AF65-F5344CB8AC3E}">
        <p14:creationId xmlns:p14="http://schemas.microsoft.com/office/powerpoint/2010/main" val="305501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457200"/>
            <a:ext cx="7924800" cy="5257800"/>
          </a:xfrm>
        </p:spPr>
        <p:txBody>
          <a:bodyPr>
            <a:normAutofit/>
          </a:bodyPr>
          <a:lstStyle/>
          <a:p>
            <a:pPr>
              <a:buFont typeface="Wingdings" pitchFamily="2" charset="2"/>
              <a:buChar char="v"/>
            </a:pPr>
            <a:r>
              <a:rPr lang="en-US" sz="3000" b="1" dirty="0">
                <a:solidFill>
                  <a:schemeClr val="tx2"/>
                </a:solidFill>
              </a:rPr>
              <a:t>Tenant Farmer </a:t>
            </a:r>
            <a:r>
              <a:rPr lang="en-US" sz="3000" dirty="0">
                <a:solidFill>
                  <a:schemeClr val="tx2"/>
                </a:solidFill>
              </a:rPr>
              <a:t>–  Farmer who pays rent for his </a:t>
            </a:r>
            <a:r>
              <a:rPr lang="en-US" sz="3000" dirty="0" smtClean="0">
                <a:solidFill>
                  <a:schemeClr val="tx2"/>
                </a:solidFill>
              </a:rPr>
              <a:t>land</a:t>
            </a:r>
          </a:p>
          <a:p>
            <a:pPr>
              <a:buFont typeface="Wingdings" pitchFamily="2" charset="2"/>
              <a:buChar char="v"/>
            </a:pPr>
            <a:r>
              <a:rPr lang="en-US" sz="3000" b="1" dirty="0" smtClean="0">
                <a:solidFill>
                  <a:schemeClr val="tx2"/>
                </a:solidFill>
              </a:rPr>
              <a:t>Middle </a:t>
            </a:r>
            <a:r>
              <a:rPr lang="en-US" sz="3000" b="1" dirty="0">
                <a:solidFill>
                  <a:schemeClr val="tx2"/>
                </a:solidFill>
              </a:rPr>
              <a:t>Class </a:t>
            </a:r>
            <a:r>
              <a:rPr lang="en-US" sz="3000" dirty="0">
                <a:solidFill>
                  <a:schemeClr val="tx2"/>
                </a:solidFill>
              </a:rPr>
              <a:t>– Social Class that ranked between noble and peasant.  Merchants were this emerging class</a:t>
            </a:r>
            <a:r>
              <a:rPr lang="en-US" sz="3000" dirty="0" smtClean="0">
                <a:solidFill>
                  <a:schemeClr val="tx2"/>
                </a:solidFill>
              </a:rPr>
              <a:t>.</a:t>
            </a:r>
          </a:p>
          <a:p>
            <a:pPr>
              <a:buFont typeface="Wingdings" pitchFamily="2" charset="2"/>
              <a:buChar char="v"/>
            </a:pPr>
            <a:r>
              <a:rPr lang="en-US" sz="3000" b="1" dirty="0" smtClean="0">
                <a:solidFill>
                  <a:schemeClr val="tx2"/>
                </a:solidFill>
              </a:rPr>
              <a:t>Guild </a:t>
            </a:r>
            <a:r>
              <a:rPr lang="en-US" sz="3000" dirty="0">
                <a:solidFill>
                  <a:schemeClr val="tx2"/>
                </a:solidFill>
              </a:rPr>
              <a:t>– </a:t>
            </a:r>
            <a:r>
              <a:rPr lang="en-US" sz="3000" dirty="0" smtClean="0">
                <a:solidFill>
                  <a:schemeClr val="tx2"/>
                </a:solidFill>
              </a:rPr>
              <a:t>Association </a:t>
            </a:r>
            <a:r>
              <a:rPr lang="en-US" sz="3000" dirty="0">
                <a:solidFill>
                  <a:schemeClr val="tx2"/>
                </a:solidFill>
              </a:rPr>
              <a:t>of merchants and artisans that formed to protect shared economic interests</a:t>
            </a:r>
            <a:r>
              <a:rPr lang="en-US" sz="3000" dirty="0" smtClean="0">
                <a:solidFill>
                  <a:schemeClr val="tx2"/>
                </a:solidFill>
              </a:rPr>
              <a:t>.</a:t>
            </a:r>
            <a:endParaRPr lang="en-US" sz="3000" dirty="0">
              <a:solidFill>
                <a:schemeClr val="tx2"/>
              </a:solidFill>
            </a:endParaRPr>
          </a:p>
          <a:p>
            <a:pPr>
              <a:buFont typeface="Wingdings" pitchFamily="2" charset="2"/>
              <a:buChar char="v"/>
            </a:pPr>
            <a:r>
              <a:rPr lang="en-US" sz="3000" b="1" dirty="0" smtClean="0">
                <a:solidFill>
                  <a:schemeClr val="tx2"/>
                </a:solidFill>
              </a:rPr>
              <a:t> Apprentice </a:t>
            </a:r>
            <a:r>
              <a:rPr lang="en-US" sz="3000" dirty="0" smtClean="0">
                <a:solidFill>
                  <a:schemeClr val="tx2"/>
                </a:solidFill>
              </a:rPr>
              <a:t>– </a:t>
            </a:r>
            <a:r>
              <a:rPr lang="en-US" sz="3000" dirty="0" err="1" smtClean="0">
                <a:solidFill>
                  <a:schemeClr val="tx2"/>
                </a:solidFill>
              </a:rPr>
              <a:t>Traniee</a:t>
            </a:r>
            <a:endParaRPr lang="en-US" sz="3000" dirty="0" smtClean="0">
              <a:solidFill>
                <a:schemeClr val="tx2"/>
              </a:solidFill>
            </a:endParaRPr>
          </a:p>
          <a:p>
            <a:pPr>
              <a:buFont typeface="Wingdings" pitchFamily="2" charset="2"/>
              <a:buChar char="v"/>
            </a:pPr>
            <a:r>
              <a:rPr lang="en-US" sz="3000" b="1" dirty="0" smtClean="0">
                <a:solidFill>
                  <a:schemeClr val="tx2"/>
                </a:solidFill>
              </a:rPr>
              <a:t>Journeymen</a:t>
            </a:r>
            <a:r>
              <a:rPr lang="en-US" sz="3000" dirty="0" smtClean="0">
                <a:solidFill>
                  <a:schemeClr val="tx2"/>
                </a:solidFill>
              </a:rPr>
              <a:t> – Salaried worker</a:t>
            </a:r>
          </a:p>
        </p:txBody>
      </p:sp>
    </p:spTree>
    <p:extLst>
      <p:ext uri="{BB962C8B-B14F-4D97-AF65-F5344CB8AC3E}">
        <p14:creationId xmlns:p14="http://schemas.microsoft.com/office/powerpoint/2010/main" val="351595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52400"/>
            <a:ext cx="8077200" cy="6553200"/>
          </a:xfrm>
        </p:spPr>
        <p:txBody>
          <a:bodyPr>
            <a:noAutofit/>
          </a:bodyPr>
          <a:lstStyle/>
          <a:p>
            <a:pPr>
              <a:buFont typeface="Wingdings" pitchFamily="2" charset="2"/>
              <a:buChar char="v"/>
            </a:pPr>
            <a:r>
              <a:rPr lang="en-US" sz="2800" b="1" dirty="0" smtClean="0">
                <a:solidFill>
                  <a:schemeClr val="tx2"/>
                </a:solidFill>
              </a:rPr>
              <a:t>Clovis</a:t>
            </a:r>
            <a:r>
              <a:rPr lang="en-US" sz="2800" dirty="0" smtClean="0">
                <a:solidFill>
                  <a:schemeClr val="tx2"/>
                </a:solidFill>
              </a:rPr>
              <a:t> – King of the Franks, conquered the former Roman province of Gaul in 486, which later became the kingdom of France (first leader of Frank Territory).  He converted to Christianity, the religion of his subjects.  He unified his people with faith and education.  He was crowned emperor of the Romans and was an Ally of the Pope, leader of the </a:t>
            </a:r>
            <a:r>
              <a:rPr lang="en-US" sz="2800" dirty="0">
                <a:solidFill>
                  <a:schemeClr val="tx2"/>
                </a:solidFill>
              </a:rPr>
              <a:t>C</a:t>
            </a:r>
            <a:r>
              <a:rPr lang="en-US" sz="2800" dirty="0" smtClean="0">
                <a:solidFill>
                  <a:schemeClr val="tx2"/>
                </a:solidFill>
              </a:rPr>
              <a:t>hristian church in Rome. </a:t>
            </a:r>
            <a:endParaRPr lang="en-US" sz="2800" dirty="0">
              <a:solidFill>
                <a:schemeClr val="tx2"/>
              </a:solidFill>
            </a:endParaRPr>
          </a:p>
          <a:p>
            <a:pPr>
              <a:buFont typeface="Wingdings" pitchFamily="2" charset="2"/>
              <a:buChar char="v"/>
            </a:pPr>
            <a:r>
              <a:rPr lang="en-US" sz="2800" b="1" dirty="0" smtClean="0">
                <a:solidFill>
                  <a:schemeClr val="tx2"/>
                </a:solidFill>
              </a:rPr>
              <a:t>Medieval</a:t>
            </a:r>
            <a:r>
              <a:rPr lang="en-US" sz="2800" dirty="0" smtClean="0">
                <a:solidFill>
                  <a:schemeClr val="tx2"/>
                </a:solidFill>
              </a:rPr>
              <a:t> – Latin for “Middle Age” (500-1500)</a:t>
            </a:r>
          </a:p>
          <a:p>
            <a:pPr>
              <a:buFont typeface="Wingdings" pitchFamily="2" charset="2"/>
              <a:buChar char="v"/>
            </a:pPr>
            <a:r>
              <a:rPr lang="en-US" sz="2800" b="1" dirty="0" smtClean="0">
                <a:solidFill>
                  <a:schemeClr val="tx2"/>
                </a:solidFill>
              </a:rPr>
              <a:t>Franks </a:t>
            </a:r>
            <a:r>
              <a:rPr lang="en-US" sz="2800" dirty="0" smtClean="0">
                <a:solidFill>
                  <a:schemeClr val="tx2"/>
                </a:solidFill>
              </a:rPr>
              <a:t>– A Germanic tribe that conquered parts of the Roman Empire</a:t>
            </a:r>
          </a:p>
          <a:p>
            <a:pPr>
              <a:buFont typeface="Wingdings" pitchFamily="2" charset="2"/>
              <a:buChar char="v"/>
            </a:pPr>
            <a:r>
              <a:rPr lang="en-US" sz="2800" b="1" dirty="0" smtClean="0">
                <a:solidFill>
                  <a:schemeClr val="tx2"/>
                </a:solidFill>
              </a:rPr>
              <a:t>Charles Martel </a:t>
            </a:r>
            <a:r>
              <a:rPr lang="en-US" sz="2800" dirty="0" smtClean="0">
                <a:solidFill>
                  <a:schemeClr val="tx2"/>
                </a:solidFill>
              </a:rPr>
              <a:t> - Rallied Frankish warriors at the Battle of Tours in 732.  This is where Christian warriors triumphed over a Muslim army.  They were outside invaders who attacked from Western Europe thru Spain.</a:t>
            </a:r>
          </a:p>
        </p:txBody>
      </p:sp>
    </p:spTree>
    <p:extLst>
      <p:ext uri="{BB962C8B-B14F-4D97-AF65-F5344CB8AC3E}">
        <p14:creationId xmlns:p14="http://schemas.microsoft.com/office/powerpoint/2010/main" val="422321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066800"/>
            <a:ext cx="7924800" cy="4648200"/>
          </a:xfrm>
        </p:spPr>
        <p:txBody>
          <a:bodyPr>
            <a:normAutofit/>
          </a:bodyPr>
          <a:lstStyle/>
          <a:p>
            <a:pPr>
              <a:buFont typeface="Wingdings" pitchFamily="2" charset="2"/>
              <a:buChar char="v"/>
            </a:pPr>
            <a:r>
              <a:rPr lang="en-US" sz="2800" b="1" dirty="0">
                <a:solidFill>
                  <a:schemeClr val="tx2"/>
                </a:solidFill>
              </a:rPr>
              <a:t>Battle of Tours</a:t>
            </a:r>
            <a:r>
              <a:rPr lang="en-US" sz="2800" dirty="0">
                <a:solidFill>
                  <a:schemeClr val="tx2"/>
                </a:solidFill>
              </a:rPr>
              <a:t> – A victory for Christian warriors over a Muslim army.  The Franks believed this was a sign that God was on their side.</a:t>
            </a:r>
          </a:p>
          <a:p>
            <a:pPr>
              <a:buFont typeface="Wingdings" pitchFamily="2" charset="2"/>
              <a:buChar char="v"/>
            </a:pPr>
            <a:r>
              <a:rPr lang="en-US" sz="2800" b="1" dirty="0">
                <a:solidFill>
                  <a:schemeClr val="tx2"/>
                </a:solidFill>
              </a:rPr>
              <a:t>Charlemagne</a:t>
            </a:r>
            <a:r>
              <a:rPr lang="en-US" sz="2800" dirty="0">
                <a:solidFill>
                  <a:schemeClr val="tx2"/>
                </a:solidFill>
              </a:rPr>
              <a:t> – The grandson of Charles Martel who became King of the Franks in 768.  he briefly united Western Europe when he built an empire reaching across what is </a:t>
            </a:r>
            <a:r>
              <a:rPr lang="en-US" sz="2800" dirty="0" smtClean="0">
                <a:solidFill>
                  <a:schemeClr val="tx2"/>
                </a:solidFill>
              </a:rPr>
              <a:t>now </a:t>
            </a:r>
            <a:r>
              <a:rPr lang="en-US" sz="2800" dirty="0">
                <a:solidFill>
                  <a:schemeClr val="tx2"/>
                </a:solidFill>
              </a:rPr>
              <a:t>France, Germany, and part of Italy.  Also named Charles, he became known as Charlemagne, or Charles the Great.</a:t>
            </a:r>
            <a:endParaRPr lang="en-US" sz="2800" b="1" dirty="0">
              <a:solidFill>
                <a:schemeClr val="tx2"/>
              </a:solidFill>
            </a:endParaRPr>
          </a:p>
          <a:p>
            <a:endParaRPr lang="en-US" dirty="0"/>
          </a:p>
        </p:txBody>
      </p:sp>
    </p:spTree>
    <p:extLst>
      <p:ext uri="{BB962C8B-B14F-4D97-AF65-F5344CB8AC3E}">
        <p14:creationId xmlns:p14="http://schemas.microsoft.com/office/powerpoint/2010/main" val="244449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09600"/>
            <a:ext cx="7924800" cy="4038600"/>
          </a:xfrm>
        </p:spPr>
        <p:txBody>
          <a:bodyPr>
            <a:noAutofit/>
          </a:bodyPr>
          <a:lstStyle/>
          <a:p>
            <a:pPr>
              <a:buFont typeface="Wingdings" pitchFamily="2" charset="2"/>
              <a:buChar char="v"/>
            </a:pPr>
            <a:r>
              <a:rPr lang="en-US" sz="2800" b="1" dirty="0" smtClean="0">
                <a:solidFill>
                  <a:schemeClr val="tx2"/>
                </a:solidFill>
              </a:rPr>
              <a:t>Magyars</a:t>
            </a:r>
            <a:r>
              <a:rPr lang="en-US" sz="2800" dirty="0" smtClean="0">
                <a:solidFill>
                  <a:schemeClr val="tx2"/>
                </a:solidFill>
              </a:rPr>
              <a:t> – About 900, a new wave of nomadic people, the Magyars settled in present-day Hungary.  From there, they overran Eastern Europe and moved on to plunder Germany, parts of France, and Italy.  Finally, after about 50 years, they were pushed back into Hungary.</a:t>
            </a:r>
          </a:p>
          <a:p>
            <a:pPr>
              <a:buFont typeface="Wingdings" pitchFamily="2" charset="2"/>
              <a:buChar char="v"/>
            </a:pPr>
            <a:endParaRPr lang="en-US" sz="1400" b="1" dirty="0">
              <a:solidFill>
                <a:schemeClr val="tx2"/>
              </a:solidFill>
            </a:endParaRPr>
          </a:p>
          <a:p>
            <a:pPr>
              <a:buFont typeface="Wingdings" pitchFamily="2" charset="2"/>
              <a:buChar char="v"/>
            </a:pPr>
            <a:r>
              <a:rPr lang="en-US" sz="2800" b="1" dirty="0" smtClean="0">
                <a:solidFill>
                  <a:schemeClr val="tx2"/>
                </a:solidFill>
              </a:rPr>
              <a:t>Vikings</a:t>
            </a:r>
            <a:r>
              <a:rPr lang="en-US" sz="2800" dirty="0" smtClean="0">
                <a:solidFill>
                  <a:schemeClr val="tx2"/>
                </a:solidFill>
              </a:rPr>
              <a:t> – Broke the last threads of unity in Charlemagne’s </a:t>
            </a:r>
            <a:r>
              <a:rPr lang="en-US" sz="2800" dirty="0" smtClean="0">
                <a:solidFill>
                  <a:schemeClr val="tx2"/>
                </a:solidFill>
              </a:rPr>
              <a:t>empire as invaders.  </a:t>
            </a:r>
            <a:r>
              <a:rPr lang="en-US" sz="2800" dirty="0" smtClean="0">
                <a:solidFill>
                  <a:schemeClr val="tx2"/>
                </a:solidFill>
              </a:rPr>
              <a:t>At home in Scandinavia – a northern region that now includes Norway, Sweden, and Denmark – the Vikings were independent farmers ruled by land-owning chieftains.</a:t>
            </a:r>
            <a:endParaRPr lang="en-US" sz="2800" b="1" dirty="0">
              <a:solidFill>
                <a:schemeClr val="tx2"/>
              </a:solidFill>
            </a:endParaRPr>
          </a:p>
        </p:txBody>
      </p:sp>
    </p:spTree>
    <p:extLst>
      <p:ext uri="{BB962C8B-B14F-4D97-AF65-F5344CB8AC3E}">
        <p14:creationId xmlns:p14="http://schemas.microsoft.com/office/powerpoint/2010/main" val="3547137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325562"/>
          </a:xfrm>
        </p:spPr>
        <p:txBody>
          <a:bodyPr/>
          <a:lstStyle/>
          <a:p>
            <a:pPr algn="ctr"/>
            <a:r>
              <a:rPr lang="en-US" b="1" dirty="0"/>
              <a:t>CHAPTER 7 </a:t>
            </a:r>
            <a:br>
              <a:rPr lang="en-US" b="1" dirty="0"/>
            </a:br>
            <a:r>
              <a:rPr lang="en-US" b="1" dirty="0"/>
              <a:t>Section </a:t>
            </a:r>
            <a:r>
              <a:rPr lang="en-US" b="1" dirty="0" smtClean="0"/>
              <a:t>2</a:t>
            </a:r>
            <a:r>
              <a:rPr lang="en-US" b="1" dirty="0"/>
              <a:t/>
            </a:r>
            <a:br>
              <a:rPr lang="en-US" b="1" dirty="0"/>
            </a:br>
            <a:r>
              <a:rPr lang="en-US" b="1" dirty="0"/>
              <a:t>Terms, People, and Places</a:t>
            </a:r>
            <a:endParaRPr lang="en-US" dirty="0"/>
          </a:p>
        </p:txBody>
      </p:sp>
      <p:sp>
        <p:nvSpPr>
          <p:cNvPr id="3" name="Content Placeholder 2"/>
          <p:cNvSpPr>
            <a:spLocks noGrp="1"/>
          </p:cNvSpPr>
          <p:nvPr>
            <p:ph sz="quarter" idx="13"/>
          </p:nvPr>
        </p:nvSpPr>
        <p:spPr>
          <a:xfrm>
            <a:off x="609600" y="1828800"/>
            <a:ext cx="7924800" cy="4495800"/>
          </a:xfrm>
        </p:spPr>
        <p:txBody>
          <a:bodyPr>
            <a:normAutofit/>
          </a:bodyPr>
          <a:lstStyle/>
          <a:p>
            <a:r>
              <a:rPr lang="en-US" sz="2000" b="1" dirty="0" smtClean="0">
                <a:solidFill>
                  <a:schemeClr val="tx2"/>
                </a:solidFill>
              </a:rPr>
              <a:t>Feudalism</a:t>
            </a:r>
          </a:p>
          <a:p>
            <a:r>
              <a:rPr lang="en-US" sz="2000" b="1" dirty="0" smtClean="0">
                <a:solidFill>
                  <a:schemeClr val="tx2"/>
                </a:solidFill>
              </a:rPr>
              <a:t>Vassal</a:t>
            </a:r>
          </a:p>
          <a:p>
            <a:r>
              <a:rPr lang="en-US" sz="2000" b="1" dirty="0" smtClean="0">
                <a:solidFill>
                  <a:schemeClr val="tx2"/>
                </a:solidFill>
              </a:rPr>
              <a:t>Feudal Contract</a:t>
            </a:r>
          </a:p>
          <a:p>
            <a:r>
              <a:rPr lang="en-US" sz="2000" b="1" dirty="0" smtClean="0">
                <a:solidFill>
                  <a:schemeClr val="tx2"/>
                </a:solidFill>
              </a:rPr>
              <a:t>Fief</a:t>
            </a:r>
          </a:p>
          <a:p>
            <a:r>
              <a:rPr lang="en-US" sz="2000" b="1" dirty="0" smtClean="0">
                <a:solidFill>
                  <a:schemeClr val="tx2"/>
                </a:solidFill>
              </a:rPr>
              <a:t>Knight</a:t>
            </a:r>
          </a:p>
          <a:p>
            <a:r>
              <a:rPr lang="en-US" sz="2000" b="1" dirty="0" smtClean="0">
                <a:solidFill>
                  <a:schemeClr val="tx2"/>
                </a:solidFill>
              </a:rPr>
              <a:t>Tournament</a:t>
            </a:r>
          </a:p>
          <a:p>
            <a:r>
              <a:rPr lang="en-US" sz="2000" b="1" dirty="0" smtClean="0">
                <a:solidFill>
                  <a:schemeClr val="tx2"/>
                </a:solidFill>
              </a:rPr>
              <a:t>Chivalry</a:t>
            </a:r>
          </a:p>
          <a:p>
            <a:r>
              <a:rPr lang="en-US" sz="2000" b="1" dirty="0" smtClean="0">
                <a:solidFill>
                  <a:schemeClr val="tx2"/>
                </a:solidFill>
              </a:rPr>
              <a:t>Troubadour</a:t>
            </a:r>
          </a:p>
          <a:p>
            <a:r>
              <a:rPr lang="en-US" sz="2000" b="1" dirty="0" smtClean="0">
                <a:solidFill>
                  <a:schemeClr val="tx2"/>
                </a:solidFill>
              </a:rPr>
              <a:t>Manor</a:t>
            </a:r>
          </a:p>
          <a:p>
            <a:r>
              <a:rPr lang="en-US" sz="2000" b="1" dirty="0" smtClean="0">
                <a:solidFill>
                  <a:schemeClr val="tx2"/>
                </a:solidFill>
              </a:rPr>
              <a:t>Serf</a:t>
            </a:r>
            <a:endParaRPr lang="en-US" sz="2000" b="1" dirty="0">
              <a:solidFill>
                <a:schemeClr val="tx2"/>
              </a:solidFill>
            </a:endParaRPr>
          </a:p>
        </p:txBody>
      </p:sp>
    </p:spTree>
    <p:extLst>
      <p:ext uri="{BB962C8B-B14F-4D97-AF65-F5344CB8AC3E}">
        <p14:creationId xmlns:p14="http://schemas.microsoft.com/office/powerpoint/2010/main" val="1765675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7924800" cy="6248400"/>
          </a:xfrm>
        </p:spPr>
        <p:txBody>
          <a:bodyPr>
            <a:normAutofit/>
          </a:bodyPr>
          <a:lstStyle/>
          <a:p>
            <a:pPr>
              <a:buFont typeface="Wingdings" pitchFamily="2" charset="2"/>
              <a:buChar char="v"/>
            </a:pPr>
            <a:r>
              <a:rPr lang="en-US" sz="2800" b="1" dirty="0" smtClean="0">
                <a:solidFill>
                  <a:schemeClr val="tx2"/>
                </a:solidFill>
              </a:rPr>
              <a:t>Feudalism</a:t>
            </a:r>
            <a:r>
              <a:rPr lang="en-US" sz="2800" dirty="0" smtClean="0">
                <a:solidFill>
                  <a:schemeClr val="tx2"/>
                </a:solidFill>
              </a:rPr>
              <a:t> – Loosely organized system of rule in which powerful local lords divided their landholdings among lesser lords</a:t>
            </a:r>
            <a:r>
              <a:rPr lang="en-US" sz="2800" dirty="0" smtClean="0">
                <a:solidFill>
                  <a:schemeClr val="tx2"/>
                </a:solidFill>
              </a:rPr>
              <a:t>.  A way for Medieval societies to protect themselves.</a:t>
            </a:r>
            <a:endParaRPr lang="en-US" sz="2800" dirty="0" smtClean="0">
              <a:solidFill>
                <a:schemeClr val="tx2"/>
              </a:solidFill>
            </a:endParaRPr>
          </a:p>
          <a:p>
            <a:pPr>
              <a:buFont typeface="Wingdings" pitchFamily="2" charset="2"/>
              <a:buChar char="v"/>
            </a:pPr>
            <a:r>
              <a:rPr lang="en-US" sz="2800" b="1" dirty="0" smtClean="0">
                <a:solidFill>
                  <a:schemeClr val="tx2"/>
                </a:solidFill>
              </a:rPr>
              <a:t>Vassal</a:t>
            </a:r>
            <a:r>
              <a:rPr lang="en-US" sz="2800" dirty="0" smtClean="0">
                <a:solidFill>
                  <a:schemeClr val="tx2"/>
                </a:solidFill>
              </a:rPr>
              <a:t> – A lesser lord who pledged services and loyalty to the greater </a:t>
            </a:r>
            <a:r>
              <a:rPr lang="en-US" sz="2800" dirty="0" smtClean="0">
                <a:solidFill>
                  <a:schemeClr val="tx2"/>
                </a:solidFill>
              </a:rPr>
              <a:t>(</a:t>
            </a:r>
            <a:r>
              <a:rPr lang="en-US" sz="2800" dirty="0">
                <a:solidFill>
                  <a:schemeClr val="tx2"/>
                </a:solidFill>
              </a:rPr>
              <a:t>l</a:t>
            </a:r>
            <a:r>
              <a:rPr lang="en-US" sz="2800" dirty="0" smtClean="0">
                <a:solidFill>
                  <a:schemeClr val="tx2"/>
                </a:solidFill>
              </a:rPr>
              <a:t>iege) </a:t>
            </a:r>
            <a:r>
              <a:rPr lang="en-US" sz="2800" dirty="0" smtClean="0">
                <a:solidFill>
                  <a:schemeClr val="tx2"/>
                </a:solidFill>
              </a:rPr>
              <a:t>lord.  Lived on and controlled, Manors throughout a lord’s territory.  They would also serve in the military as an obligation under his Feudal contract.</a:t>
            </a:r>
            <a:endParaRPr lang="en-US" sz="2800" dirty="0" smtClean="0">
              <a:solidFill>
                <a:schemeClr val="tx2"/>
              </a:solidFill>
            </a:endParaRPr>
          </a:p>
          <a:p>
            <a:pPr>
              <a:buFont typeface="Wingdings" pitchFamily="2" charset="2"/>
              <a:buChar char="v"/>
            </a:pPr>
            <a:r>
              <a:rPr lang="en-US" sz="2800" b="1" dirty="0" smtClean="0">
                <a:solidFill>
                  <a:schemeClr val="tx2"/>
                </a:solidFill>
              </a:rPr>
              <a:t>Feudal Contract</a:t>
            </a:r>
            <a:r>
              <a:rPr lang="en-US" sz="2800" dirty="0" smtClean="0">
                <a:solidFill>
                  <a:schemeClr val="tx2"/>
                </a:solidFill>
              </a:rPr>
              <a:t> – An exchange of pledges between lord and vassal</a:t>
            </a:r>
            <a:r>
              <a:rPr lang="en-US" sz="2800" dirty="0" smtClean="0">
                <a:solidFill>
                  <a:schemeClr val="tx2"/>
                </a:solidFill>
              </a:rPr>
              <a:t>.</a:t>
            </a:r>
            <a:endParaRPr lang="en-US" sz="2800" dirty="0" smtClean="0">
              <a:solidFill>
                <a:schemeClr val="tx2"/>
              </a:solidFill>
            </a:endParaRPr>
          </a:p>
        </p:txBody>
      </p:sp>
    </p:spTree>
    <p:extLst>
      <p:ext uri="{BB962C8B-B14F-4D97-AF65-F5344CB8AC3E}">
        <p14:creationId xmlns:p14="http://schemas.microsoft.com/office/powerpoint/2010/main" val="3158345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304800"/>
            <a:ext cx="8229600" cy="6324600"/>
          </a:xfrm>
        </p:spPr>
        <p:txBody>
          <a:bodyPr>
            <a:normAutofit/>
          </a:bodyPr>
          <a:lstStyle/>
          <a:p>
            <a:pPr>
              <a:buFont typeface="Wingdings" pitchFamily="2" charset="2"/>
              <a:buChar char="v"/>
            </a:pPr>
            <a:r>
              <a:rPr lang="en-US" sz="2800" b="1" dirty="0">
                <a:solidFill>
                  <a:schemeClr val="tx2"/>
                </a:solidFill>
              </a:rPr>
              <a:t>Fief</a:t>
            </a:r>
            <a:r>
              <a:rPr lang="en-US" sz="2800" dirty="0">
                <a:solidFill>
                  <a:schemeClr val="tx2"/>
                </a:solidFill>
              </a:rPr>
              <a:t> – A grant of Land promised to a lesser </a:t>
            </a:r>
            <a:r>
              <a:rPr lang="en-US" sz="2800" dirty="0" smtClean="0">
                <a:solidFill>
                  <a:schemeClr val="tx2"/>
                </a:solidFill>
              </a:rPr>
              <a:t>lord (vassal) by </a:t>
            </a:r>
            <a:r>
              <a:rPr lang="en-US" sz="2800" dirty="0">
                <a:solidFill>
                  <a:schemeClr val="tx2"/>
                </a:solidFill>
              </a:rPr>
              <a:t>a high </a:t>
            </a:r>
            <a:r>
              <a:rPr lang="en-US" sz="2800" dirty="0" smtClean="0">
                <a:solidFill>
                  <a:schemeClr val="tx2"/>
                </a:solidFill>
              </a:rPr>
              <a:t>lord (liege) through the feudal system - </a:t>
            </a:r>
            <a:r>
              <a:rPr lang="en-US" sz="2800" dirty="0">
                <a:solidFill>
                  <a:schemeClr val="tx2"/>
                </a:solidFill>
              </a:rPr>
              <a:t>An estate that ranged from a few acres to hundreds of square miles.  In addition to the land, the fief included peasants to work the land, as well as any towns or buildings on it</a:t>
            </a:r>
            <a:r>
              <a:rPr lang="en-US" sz="2800" dirty="0" smtClean="0">
                <a:solidFill>
                  <a:schemeClr val="tx2"/>
                </a:solidFill>
              </a:rPr>
              <a:t>.</a:t>
            </a:r>
            <a:endParaRPr lang="en-US" sz="2800" b="1" dirty="0">
              <a:solidFill>
                <a:schemeClr val="tx2"/>
              </a:solidFill>
            </a:endParaRPr>
          </a:p>
          <a:p>
            <a:pPr>
              <a:buFont typeface="Wingdings" pitchFamily="2" charset="2"/>
              <a:buChar char="v"/>
            </a:pPr>
            <a:r>
              <a:rPr lang="en-US" sz="2800" b="1" dirty="0" smtClean="0">
                <a:solidFill>
                  <a:schemeClr val="tx2"/>
                </a:solidFill>
              </a:rPr>
              <a:t>Knight</a:t>
            </a:r>
            <a:r>
              <a:rPr lang="en-US" sz="2800" dirty="0" smtClean="0">
                <a:solidFill>
                  <a:schemeClr val="tx2"/>
                </a:solidFill>
              </a:rPr>
              <a:t> </a:t>
            </a:r>
            <a:r>
              <a:rPr lang="en-US" sz="2800" dirty="0">
                <a:solidFill>
                  <a:schemeClr val="tx2"/>
                </a:solidFill>
              </a:rPr>
              <a:t>– A mounted warrior.</a:t>
            </a:r>
          </a:p>
          <a:p>
            <a:pPr>
              <a:buFont typeface="Wingdings" pitchFamily="2" charset="2"/>
              <a:buChar char="v"/>
            </a:pPr>
            <a:r>
              <a:rPr lang="en-US" sz="2800" b="1" dirty="0">
                <a:solidFill>
                  <a:schemeClr val="tx2"/>
                </a:solidFill>
              </a:rPr>
              <a:t>Tournament</a:t>
            </a:r>
            <a:r>
              <a:rPr lang="en-US" sz="2800" dirty="0">
                <a:solidFill>
                  <a:schemeClr val="tx2"/>
                </a:solidFill>
              </a:rPr>
              <a:t> – A mock battle knights engaged in.</a:t>
            </a:r>
          </a:p>
          <a:p>
            <a:pPr>
              <a:buFont typeface="Wingdings" pitchFamily="2" charset="2"/>
              <a:buChar char="v"/>
            </a:pPr>
            <a:r>
              <a:rPr lang="en-US" sz="2800" b="1" dirty="0">
                <a:solidFill>
                  <a:schemeClr val="tx2"/>
                </a:solidFill>
              </a:rPr>
              <a:t>Chivalry</a:t>
            </a:r>
            <a:r>
              <a:rPr lang="en-US" sz="2800" dirty="0">
                <a:solidFill>
                  <a:schemeClr val="tx2"/>
                </a:solidFill>
              </a:rPr>
              <a:t> – The knights’ code of conduct.</a:t>
            </a:r>
          </a:p>
          <a:p>
            <a:pPr>
              <a:buFont typeface="Wingdings" pitchFamily="2" charset="2"/>
              <a:buChar char="v"/>
            </a:pPr>
            <a:r>
              <a:rPr lang="en-US" sz="2800" b="1" dirty="0">
                <a:solidFill>
                  <a:schemeClr val="tx2"/>
                </a:solidFill>
              </a:rPr>
              <a:t>Troubadour</a:t>
            </a:r>
            <a:r>
              <a:rPr lang="en-US" sz="2800" dirty="0">
                <a:solidFill>
                  <a:schemeClr val="tx2"/>
                </a:solidFill>
              </a:rPr>
              <a:t> – Wandering musician.</a:t>
            </a:r>
          </a:p>
          <a:p>
            <a:pPr>
              <a:buFont typeface="Wingdings" pitchFamily="2" charset="2"/>
              <a:buChar char="v"/>
            </a:pPr>
            <a:r>
              <a:rPr lang="en-US" sz="2800" b="1" dirty="0">
                <a:solidFill>
                  <a:schemeClr val="tx2"/>
                </a:solidFill>
              </a:rPr>
              <a:t>Manor</a:t>
            </a:r>
            <a:r>
              <a:rPr lang="en-US" sz="2800" dirty="0">
                <a:solidFill>
                  <a:schemeClr val="tx2"/>
                </a:solidFill>
              </a:rPr>
              <a:t> – The lord’s estate.</a:t>
            </a:r>
          </a:p>
          <a:p>
            <a:pPr>
              <a:buFont typeface="Wingdings" pitchFamily="2" charset="2"/>
              <a:buChar char="v"/>
            </a:pPr>
            <a:r>
              <a:rPr lang="en-US" sz="2800" b="1" dirty="0">
                <a:solidFill>
                  <a:schemeClr val="tx2"/>
                </a:solidFill>
              </a:rPr>
              <a:t>Serf</a:t>
            </a:r>
            <a:r>
              <a:rPr lang="en-US" sz="2800" dirty="0">
                <a:solidFill>
                  <a:schemeClr val="tx2"/>
                </a:solidFill>
              </a:rPr>
              <a:t> – Peasants who were bound to the land on a manor.</a:t>
            </a:r>
            <a:endParaRPr lang="en-US" sz="2800" b="1" dirty="0">
              <a:solidFill>
                <a:schemeClr val="tx2"/>
              </a:solidFill>
            </a:endParaRPr>
          </a:p>
          <a:p>
            <a:endParaRPr lang="en-US" dirty="0"/>
          </a:p>
        </p:txBody>
      </p:sp>
    </p:spTree>
    <p:extLst>
      <p:ext uri="{BB962C8B-B14F-4D97-AF65-F5344CB8AC3E}">
        <p14:creationId xmlns:p14="http://schemas.microsoft.com/office/powerpoint/2010/main" val="142291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325562"/>
          </a:xfrm>
        </p:spPr>
        <p:txBody>
          <a:bodyPr/>
          <a:lstStyle/>
          <a:p>
            <a:pPr algn="ctr"/>
            <a:r>
              <a:rPr lang="en-US" b="1" dirty="0"/>
              <a:t>CHAPTER 7 </a:t>
            </a:r>
            <a:br>
              <a:rPr lang="en-US" b="1" dirty="0"/>
            </a:br>
            <a:r>
              <a:rPr lang="en-US" b="1" dirty="0"/>
              <a:t>Section </a:t>
            </a:r>
            <a:r>
              <a:rPr lang="en-US" b="1" dirty="0" smtClean="0"/>
              <a:t>3</a:t>
            </a:r>
            <a:r>
              <a:rPr lang="en-US" b="1" dirty="0"/>
              <a:t/>
            </a:r>
            <a:br>
              <a:rPr lang="en-US" b="1" dirty="0"/>
            </a:br>
            <a:r>
              <a:rPr lang="en-US" b="1" dirty="0"/>
              <a:t>Terms, People, and Places</a:t>
            </a:r>
            <a:endParaRPr lang="en-US" dirty="0"/>
          </a:p>
        </p:txBody>
      </p:sp>
      <p:sp>
        <p:nvSpPr>
          <p:cNvPr id="3" name="Content Placeholder 2"/>
          <p:cNvSpPr>
            <a:spLocks noGrp="1"/>
          </p:cNvSpPr>
          <p:nvPr>
            <p:ph sz="quarter" idx="13"/>
          </p:nvPr>
        </p:nvSpPr>
        <p:spPr>
          <a:xfrm>
            <a:off x="609600" y="1752600"/>
            <a:ext cx="7924800" cy="4648200"/>
          </a:xfrm>
        </p:spPr>
        <p:txBody>
          <a:bodyPr>
            <a:normAutofit/>
          </a:bodyPr>
          <a:lstStyle/>
          <a:p>
            <a:r>
              <a:rPr lang="en-US" sz="2000" b="1" dirty="0" smtClean="0">
                <a:solidFill>
                  <a:schemeClr val="tx2"/>
                </a:solidFill>
              </a:rPr>
              <a:t>Sacrament</a:t>
            </a:r>
          </a:p>
          <a:p>
            <a:r>
              <a:rPr lang="en-US" sz="2000" b="1" dirty="0" smtClean="0">
                <a:solidFill>
                  <a:schemeClr val="tx2"/>
                </a:solidFill>
              </a:rPr>
              <a:t>Benedictine Rule</a:t>
            </a:r>
          </a:p>
          <a:p>
            <a:r>
              <a:rPr lang="en-US" sz="2000" b="1" dirty="0" smtClean="0">
                <a:solidFill>
                  <a:schemeClr val="tx2"/>
                </a:solidFill>
              </a:rPr>
              <a:t>Secular</a:t>
            </a:r>
          </a:p>
          <a:p>
            <a:r>
              <a:rPr lang="en-US" sz="2000" b="1" dirty="0" smtClean="0">
                <a:solidFill>
                  <a:schemeClr val="tx2"/>
                </a:solidFill>
              </a:rPr>
              <a:t>Papal Supremacy</a:t>
            </a:r>
          </a:p>
          <a:p>
            <a:r>
              <a:rPr lang="en-US" sz="2000" b="1" dirty="0" smtClean="0">
                <a:solidFill>
                  <a:schemeClr val="tx2"/>
                </a:solidFill>
              </a:rPr>
              <a:t>Canon Law</a:t>
            </a:r>
          </a:p>
          <a:p>
            <a:r>
              <a:rPr lang="en-US" sz="2000" b="1" dirty="0" smtClean="0">
                <a:solidFill>
                  <a:schemeClr val="tx2"/>
                </a:solidFill>
              </a:rPr>
              <a:t>Excommunication</a:t>
            </a:r>
          </a:p>
          <a:p>
            <a:r>
              <a:rPr lang="en-US" sz="2000" b="1" dirty="0" smtClean="0">
                <a:solidFill>
                  <a:schemeClr val="tx2"/>
                </a:solidFill>
              </a:rPr>
              <a:t>Interdict</a:t>
            </a:r>
          </a:p>
          <a:p>
            <a:r>
              <a:rPr lang="en-US" sz="2000" b="1" dirty="0" smtClean="0">
                <a:solidFill>
                  <a:schemeClr val="tx2"/>
                </a:solidFill>
              </a:rPr>
              <a:t>Friar</a:t>
            </a:r>
          </a:p>
          <a:p>
            <a:r>
              <a:rPr lang="en-US" sz="2000" b="1" dirty="0" smtClean="0">
                <a:solidFill>
                  <a:schemeClr val="tx2"/>
                </a:solidFill>
              </a:rPr>
              <a:t>St. Francis of Assisi</a:t>
            </a:r>
            <a:endParaRPr lang="en-US" sz="2000" b="1" dirty="0">
              <a:solidFill>
                <a:schemeClr val="tx2"/>
              </a:solidFill>
            </a:endParaRPr>
          </a:p>
        </p:txBody>
      </p:sp>
    </p:spTree>
    <p:extLst>
      <p:ext uri="{BB962C8B-B14F-4D97-AF65-F5344CB8AC3E}">
        <p14:creationId xmlns:p14="http://schemas.microsoft.com/office/powerpoint/2010/main" val="3857956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457200"/>
            <a:ext cx="7924800" cy="5867400"/>
          </a:xfrm>
        </p:spPr>
        <p:txBody>
          <a:bodyPr>
            <a:noAutofit/>
          </a:bodyPr>
          <a:lstStyle/>
          <a:p>
            <a:pPr>
              <a:buFont typeface="Wingdings" pitchFamily="2" charset="2"/>
              <a:buChar char="v"/>
            </a:pPr>
            <a:r>
              <a:rPr lang="en-US" sz="2800" b="1" dirty="0" smtClean="0">
                <a:solidFill>
                  <a:schemeClr val="tx2"/>
                </a:solidFill>
              </a:rPr>
              <a:t>Sacrament</a:t>
            </a:r>
            <a:r>
              <a:rPr lang="en-US" sz="2800" dirty="0" smtClean="0">
                <a:solidFill>
                  <a:schemeClr val="tx2"/>
                </a:solidFill>
              </a:rPr>
              <a:t> – Sacred rite of the church.  Christians believed that participation in the sacraments would lead them to salvation, or everlasting life with God.</a:t>
            </a:r>
          </a:p>
          <a:p>
            <a:pPr>
              <a:buFont typeface="Wingdings" pitchFamily="2" charset="2"/>
              <a:buChar char="v"/>
            </a:pPr>
            <a:r>
              <a:rPr lang="en-US" sz="2800" b="1" dirty="0" smtClean="0">
                <a:solidFill>
                  <a:schemeClr val="tx2"/>
                </a:solidFill>
              </a:rPr>
              <a:t>Benedictine Rule</a:t>
            </a:r>
            <a:r>
              <a:rPr lang="en-US" sz="2800" dirty="0" smtClean="0">
                <a:solidFill>
                  <a:schemeClr val="tx2"/>
                </a:solidFill>
              </a:rPr>
              <a:t> – Rule used by monasteries across Europe.</a:t>
            </a:r>
          </a:p>
          <a:p>
            <a:pPr>
              <a:buFont typeface="Wingdings" pitchFamily="2" charset="2"/>
              <a:buChar char="v"/>
            </a:pPr>
            <a:r>
              <a:rPr lang="en-US" sz="2800" b="1" dirty="0" smtClean="0">
                <a:solidFill>
                  <a:schemeClr val="tx2"/>
                </a:solidFill>
              </a:rPr>
              <a:t>Secular</a:t>
            </a:r>
            <a:r>
              <a:rPr lang="en-US" sz="2800" dirty="0" smtClean="0">
                <a:solidFill>
                  <a:schemeClr val="tx2"/>
                </a:solidFill>
              </a:rPr>
              <a:t> – Worldly</a:t>
            </a:r>
          </a:p>
          <a:p>
            <a:pPr>
              <a:buFont typeface="Wingdings" pitchFamily="2" charset="2"/>
              <a:buChar char="v"/>
            </a:pPr>
            <a:r>
              <a:rPr lang="en-US" sz="2800" b="1" dirty="0" smtClean="0">
                <a:solidFill>
                  <a:schemeClr val="tx2"/>
                </a:solidFill>
              </a:rPr>
              <a:t>Papal Supremacy</a:t>
            </a:r>
            <a:r>
              <a:rPr lang="en-US" sz="2800" dirty="0" smtClean="0">
                <a:solidFill>
                  <a:schemeClr val="tx2"/>
                </a:solidFill>
              </a:rPr>
              <a:t> – Authority over all secular rulers including Kings and </a:t>
            </a:r>
            <a:r>
              <a:rPr lang="en-US" sz="2800" dirty="0" err="1" smtClean="0">
                <a:solidFill>
                  <a:schemeClr val="tx2"/>
                </a:solidFill>
              </a:rPr>
              <a:t>Emporers</a:t>
            </a:r>
            <a:r>
              <a:rPr lang="en-US" sz="2800" dirty="0" smtClean="0">
                <a:solidFill>
                  <a:schemeClr val="tx2"/>
                </a:solidFill>
              </a:rPr>
              <a:t>.</a:t>
            </a:r>
          </a:p>
        </p:txBody>
      </p:sp>
    </p:spTree>
    <p:extLst>
      <p:ext uri="{BB962C8B-B14F-4D97-AF65-F5344CB8AC3E}">
        <p14:creationId xmlns:p14="http://schemas.microsoft.com/office/powerpoint/2010/main" val="1166137197"/>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4375</TotalTime>
  <Words>851</Words>
  <Application>Microsoft Office PowerPoint</Application>
  <PresentationFormat>On-screen Show (4:3)</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CHAPTER 7  Section 1 Terms, People, and Places</vt:lpstr>
      <vt:lpstr>PowerPoint Presentation</vt:lpstr>
      <vt:lpstr>PowerPoint Presentation</vt:lpstr>
      <vt:lpstr>PowerPoint Presentation</vt:lpstr>
      <vt:lpstr>CHAPTER 7  Section 2 Terms, People, and Places</vt:lpstr>
      <vt:lpstr>PowerPoint Presentation</vt:lpstr>
      <vt:lpstr>PowerPoint Presentation</vt:lpstr>
      <vt:lpstr>CHAPTER 7  Section 3 Terms, People, and Places</vt:lpstr>
      <vt:lpstr>PowerPoint Presentation</vt:lpstr>
      <vt:lpstr>PowerPoint Presentation</vt:lpstr>
      <vt:lpstr>CHAPTER 7  Section 4 Terms, People, and Places</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Section 1 Terms, People, and Places</dc:title>
  <dc:creator>Robertson</dc:creator>
  <cp:lastModifiedBy>Robertson</cp:lastModifiedBy>
  <cp:revision>15</cp:revision>
  <dcterms:created xsi:type="dcterms:W3CDTF">2012-08-13T00:48:29Z</dcterms:created>
  <dcterms:modified xsi:type="dcterms:W3CDTF">2012-08-17T03:22:42Z</dcterms:modified>
</cp:coreProperties>
</file>