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sldIdLst>
    <p:sldId id="263" r:id="rId2"/>
    <p:sldId id="259" r:id="rId3"/>
    <p:sldId id="265" r:id="rId4"/>
    <p:sldId id="261" r:id="rId5"/>
    <p:sldId id="262" r:id="rId6"/>
    <p:sldId id="264" r:id="rId7"/>
    <p:sldId id="260" r:id="rId8"/>
    <p:sldId id="269" r:id="rId9"/>
    <p:sldId id="266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2512-0875-4C49-AC20-D20AA51EB3CC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5/31/2011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7A08-FC57-43C6-A373-857EEA3D4568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BF6-823F-4B4F-BBA4-4909E114A777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5/31/2011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787B-96D5-44CF-9558-FE0B16182CA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B552-79F5-4B41-9C6A-2593227CA7E4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5/31/2011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91703-F014-468B-8348-75A764B561F0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4BC5-AD36-4BFF-B272-4FF47177E65D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5/31/2011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86EC-3DEF-4E85-9FBD-8BFE39951D70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920-5CBE-4DAE-B16A-B1E0C754AD1D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5/31/2011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A9F-E1C1-4FDC-B0F2-1401A59E049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DF0F-984E-4334-B0E6-A5457CE2784B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5/31/2011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BD6D6-7E9B-4C9D-91E4-6062036A80A9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147B-1CBE-44D3-B8ED-F1737BA660C1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5/31/2011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A4D5-F9E1-498D-9103-34CF1EFBD10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1D5E-81ED-4938-A03C-F98350814FA6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5/31/2011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089077-A702-43DD-B116-32220C2C0CB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9C6C-356D-4764-843A-F29F02518284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5/31/2011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2FAE7-604A-4BCD-BF28-8898B3CF0B73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0ABD-B2DB-4746-AE38-33D397CFAEE0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5/31/2011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B680172-BA87-427B-9331-CCF7230DC5F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9466B2F-E0B7-4470-B0C8-9523EFDFE844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5/31/2011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D948-20FA-480E-B7F9-1050DE04E03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66021F4A-735B-4B6D-A3E6-7978230E2706}" type="datetime1">
              <a:rPr lang="en-US" smtClean="0">
                <a:solidFill>
                  <a:prstClr val="white">
                    <a:shade val="50000"/>
                  </a:prstClr>
                </a:solidFill>
                <a:latin typeface="Arial" charset="0"/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5/31/2011</a:t>
            </a:fld>
            <a:endParaRPr lang="en-US">
              <a:solidFill>
                <a:prstClr val="white">
                  <a:shade val="50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>
                  <a:shade val="50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9F2AFA6C-4EF1-4560-B241-E4FAB5FDF900}" type="slidenum">
              <a:rPr lang="en-US" smtClean="0">
                <a:solidFill>
                  <a:prstClr val="white">
                    <a:shade val="50000"/>
                  </a:prstClr>
                </a:solidFill>
                <a:latin typeface="Arial" charset="0"/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  <a:latin typeface="Arial" charset="0"/>
              <a:ea typeface="ＭＳ Ｐゴシック" charset="-128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</a:t>
            </a:r>
            <a:r>
              <a:rPr lang="en-US" dirty="0" smtClean="0"/>
              <a:t>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Federal Court System</a:t>
            </a:r>
            <a:endParaRPr 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3400" y="1574238"/>
            <a:ext cx="796963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3200" b="1" dirty="0" smtClean="0">
                <a:solidFill>
                  <a:prstClr val="white"/>
                </a:solidFill>
              </a:rPr>
              <a:t>Jurisdiction</a:t>
            </a:r>
            <a:endParaRPr lang="en-US" sz="3200" b="1" dirty="0" smtClean="0">
              <a:solidFill>
                <a:prstClr val="white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solidFill>
                <a:prstClr val="white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3200" b="1" dirty="0" smtClean="0">
                <a:solidFill>
                  <a:prstClr val="white"/>
                </a:solidFill>
              </a:rPr>
              <a:t>Dual Court System</a:t>
            </a:r>
            <a:endParaRPr lang="en-US" sz="3200" b="1" dirty="0" smtClean="0">
              <a:solidFill>
                <a:prstClr val="white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solidFill>
                <a:prstClr val="white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3200" b="1" dirty="0" smtClean="0">
                <a:solidFill>
                  <a:prstClr val="white"/>
                </a:solidFill>
              </a:rPr>
              <a:t>Majority Opinion</a:t>
            </a:r>
            <a:endParaRPr lang="en-US" sz="3200" b="1" dirty="0" smtClean="0">
              <a:solidFill>
                <a:prstClr val="white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solidFill>
                <a:prstClr val="white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3200" b="1" dirty="0" smtClean="0">
                <a:solidFill>
                  <a:prstClr val="white"/>
                </a:solidFill>
              </a:rPr>
              <a:t>Judicial Review</a:t>
            </a:r>
            <a:endParaRPr lang="en-US" sz="3200" b="1" dirty="0" smtClean="0">
              <a:solidFill>
                <a:prstClr val="white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white"/>
                </a:solidFill>
              </a:rPr>
              <a:t> 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</a:rPr>
              <a:t> 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7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6477000" cy="208788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CHAPTER </a:t>
            </a:r>
            <a:r>
              <a:rPr lang="en-US" dirty="0" smtClean="0"/>
              <a:t>21</a:t>
            </a:r>
            <a:br>
              <a:rPr lang="en-US" dirty="0" smtClean="0"/>
            </a:br>
            <a:r>
              <a:rPr lang="en-US" dirty="0" smtClean="0"/>
              <a:t>Civil Rights</a:t>
            </a:r>
            <a:endParaRPr lang="en-US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209800"/>
            <a:ext cx="8001000" cy="4373563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Affirmative Action:  </a:t>
            </a:r>
            <a:r>
              <a:rPr lang="en-US" dirty="0" smtClean="0"/>
              <a:t>A policy that requires most employers to take positive steps to remedy the effects of past discrimination.</a:t>
            </a:r>
          </a:p>
          <a:p>
            <a:r>
              <a:rPr lang="en-US" b="1" dirty="0" smtClean="0"/>
              <a:t>Citizen:  </a:t>
            </a:r>
            <a:r>
              <a:rPr lang="en-US" dirty="0" smtClean="0"/>
              <a:t>A member of a state or nation who owes allegiance to it by birth or naturalization and is entitled to full civil rights.</a:t>
            </a:r>
          </a:p>
          <a:p>
            <a:r>
              <a:rPr lang="en-US" b="1" dirty="0" smtClean="0"/>
              <a:t>Naturalization:  </a:t>
            </a:r>
            <a:r>
              <a:rPr lang="en-US" dirty="0" smtClean="0"/>
              <a:t>The legal process by which citizens of one country become citizens of another.</a:t>
            </a:r>
            <a:endParaRPr lang="en-US" dirty="0" smtClean="0"/>
          </a:p>
          <a:p>
            <a:pPr marL="36576" indent="0">
              <a:buFont typeface="Wingdings 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090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CHAPTER </a:t>
            </a:r>
            <a:r>
              <a:rPr lang="en-US" dirty="0" smtClean="0">
                <a:ea typeface="+mj-ea"/>
              </a:rPr>
              <a:t>18</a:t>
            </a:r>
            <a:r>
              <a:rPr lang="en-US" dirty="0" smtClean="0">
                <a:ea typeface="+mj-ea"/>
              </a:rPr>
              <a:t/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The </a:t>
            </a:r>
            <a:r>
              <a:rPr lang="en-US" dirty="0" smtClean="0">
                <a:ea typeface="+mj-ea"/>
              </a:rPr>
              <a:t>Federal Court System</a:t>
            </a:r>
            <a:endParaRPr lang="en-US" dirty="0" smtClean="0">
              <a:ea typeface="+mj-e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Jurisdiction:</a:t>
            </a:r>
            <a:r>
              <a:rPr lang="en-US" dirty="0" smtClean="0"/>
              <a:t>  The authority of a court to hear a case.</a:t>
            </a:r>
            <a:endParaRPr lang="en-US" dirty="0" smtClean="0"/>
          </a:p>
          <a:p>
            <a:r>
              <a:rPr lang="en-US" b="1" dirty="0" smtClean="0"/>
              <a:t>Dual Court System:</a:t>
            </a:r>
            <a:r>
              <a:rPr lang="en-US" dirty="0" smtClean="0"/>
              <a:t>  Two separate court systems; in America, the national judiciary courts and each court system within the States</a:t>
            </a:r>
            <a:endParaRPr lang="en-US" dirty="0" smtClean="0"/>
          </a:p>
          <a:p>
            <a:r>
              <a:rPr lang="en-US" b="1" dirty="0" smtClean="0"/>
              <a:t>Majority Opinion:  </a:t>
            </a:r>
            <a:r>
              <a:rPr lang="en-US" dirty="0" smtClean="0"/>
              <a:t>Officially called the Opinion of the Court; announces the Court’s decision in a case and sets out the reasoning upon which it is based.</a:t>
            </a:r>
          </a:p>
          <a:p>
            <a:r>
              <a:rPr lang="en-US" b="1" dirty="0" smtClean="0"/>
              <a:t>Judicial Review:  </a:t>
            </a:r>
            <a:r>
              <a:rPr lang="en-US" dirty="0" smtClean="0"/>
              <a:t>The power of a court to determine the constitutionality of a governmental 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4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</a:t>
            </a:r>
            <a:r>
              <a:rPr lang="en-US" dirty="0" smtClean="0"/>
              <a:t>19 &amp; 20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Civil Liberties</a:t>
            </a:r>
            <a:endParaRPr 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3399" y="1574238"/>
            <a:ext cx="7969635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342900" indent="-342900" defTabSz="457200" fontAlgn="base">
              <a:spcBef>
                <a:spcPct val="0"/>
              </a:spcBef>
              <a:buFont typeface="Symbol"/>
              <a:buChar char="¨"/>
            </a:pPr>
            <a:r>
              <a:rPr lang="en-US" sz="3200" b="1" dirty="0" smtClean="0">
                <a:solidFill>
                  <a:prstClr val="white"/>
                </a:solidFill>
              </a:rPr>
              <a:t>Civil Liberties</a:t>
            </a:r>
            <a:endParaRPr lang="en-US" sz="3200" b="1" dirty="0" smtClean="0">
              <a:solidFill>
                <a:prstClr val="white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buFont typeface="Symbol"/>
              <a:buChar char="¨"/>
            </a:pPr>
            <a:r>
              <a:rPr lang="en-US" sz="3200" b="1" dirty="0" smtClean="0">
                <a:solidFill>
                  <a:prstClr val="white"/>
                </a:solidFill>
              </a:rPr>
              <a:t>Civil Rights</a:t>
            </a:r>
            <a:endParaRPr lang="en-US" sz="3200" b="1" dirty="0" smtClean="0">
              <a:solidFill>
                <a:prstClr val="white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buFont typeface="Symbol"/>
              <a:buChar char="¨"/>
            </a:pPr>
            <a:r>
              <a:rPr lang="en-US" sz="3200" b="1" dirty="0" smtClean="0">
                <a:solidFill>
                  <a:prstClr val="white"/>
                </a:solidFill>
              </a:rPr>
              <a:t>Due Process</a:t>
            </a:r>
            <a:endParaRPr lang="en-US" sz="3200" b="1" dirty="0" smtClean="0">
              <a:solidFill>
                <a:prstClr val="white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buFont typeface="Symbol"/>
              <a:buChar char="¨"/>
            </a:pPr>
            <a:r>
              <a:rPr lang="en-US" sz="3200" b="1" dirty="0" smtClean="0">
                <a:solidFill>
                  <a:prstClr val="white"/>
                </a:solidFill>
              </a:rPr>
              <a:t>Establishment Clause</a:t>
            </a:r>
            <a:endParaRPr lang="en-US" sz="3200" b="1" dirty="0">
              <a:solidFill>
                <a:prstClr val="white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buFont typeface="Symbol"/>
              <a:buChar char="¨"/>
            </a:pPr>
            <a:r>
              <a:rPr lang="en-US" sz="3200" b="1" dirty="0" smtClean="0">
                <a:solidFill>
                  <a:prstClr val="white"/>
                </a:solidFill>
              </a:rPr>
              <a:t>Free Exercise Clause</a:t>
            </a:r>
            <a:endParaRPr lang="en-US" sz="3200" b="1" dirty="0">
              <a:solidFill>
                <a:prstClr val="white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buFont typeface="Symbol"/>
              <a:buChar char="¨"/>
            </a:pPr>
            <a:r>
              <a:rPr lang="en-US" sz="3200" b="1" dirty="0" smtClean="0">
                <a:solidFill>
                  <a:prstClr val="white"/>
                </a:solidFill>
              </a:rPr>
              <a:t>Civil Disobedience</a:t>
            </a:r>
          </a:p>
          <a:p>
            <a:pPr marL="342900" indent="-342900" defTabSz="457200" fontAlgn="base">
              <a:spcBef>
                <a:spcPct val="0"/>
              </a:spcBef>
              <a:buFont typeface="Symbol"/>
              <a:buChar char="¨"/>
            </a:pPr>
            <a:r>
              <a:rPr lang="en-US" sz="3200" b="1" dirty="0" smtClean="0">
                <a:solidFill>
                  <a:prstClr val="white"/>
                </a:solidFill>
              </a:rPr>
              <a:t>Probable Cause</a:t>
            </a:r>
          </a:p>
          <a:p>
            <a:pPr marL="342900" indent="-342900" defTabSz="457200" fontAlgn="base">
              <a:spcBef>
                <a:spcPct val="0"/>
              </a:spcBef>
              <a:buFont typeface="Symbol"/>
              <a:buChar char="¨"/>
            </a:pPr>
            <a:r>
              <a:rPr lang="en-US" sz="3200" b="1" dirty="0" smtClean="0">
                <a:solidFill>
                  <a:prstClr val="white"/>
                </a:solidFill>
              </a:rPr>
              <a:t>Exclusionary Rule</a:t>
            </a:r>
          </a:p>
          <a:p>
            <a:pPr marL="342900" indent="-342900" defTabSz="457200" fontAlgn="base">
              <a:spcBef>
                <a:spcPct val="0"/>
              </a:spcBef>
              <a:buFont typeface="Symbol"/>
              <a:buChar char="¨"/>
            </a:pPr>
            <a:r>
              <a:rPr lang="en-US" sz="3200" b="1" dirty="0" smtClean="0">
                <a:solidFill>
                  <a:prstClr val="white"/>
                </a:solidFill>
              </a:rPr>
              <a:t>Cruel and Unusual Punishment</a:t>
            </a:r>
            <a:endParaRPr lang="en-US" sz="3200" b="1" dirty="0" smtClean="0">
              <a:solidFill>
                <a:prstClr val="white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white"/>
                </a:solidFill>
              </a:rPr>
              <a:t> 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</a:rPr>
              <a:t> 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53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</a:t>
            </a:r>
            <a:r>
              <a:rPr lang="en-US" dirty="0" smtClean="0"/>
              <a:t>19 &amp; 20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Civil Liberties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Civil Liberties:</a:t>
            </a:r>
            <a:r>
              <a:rPr lang="en-US" dirty="0" smtClean="0"/>
              <a:t>  The guarantees of the safety of persons, opinions, and property from the arbitrary acts of government, including freedom of speech and freedom of religion.</a:t>
            </a:r>
          </a:p>
          <a:p>
            <a:r>
              <a:rPr lang="en-US" b="1" dirty="0" smtClean="0"/>
              <a:t>Civil Rights:  </a:t>
            </a:r>
            <a:r>
              <a:rPr lang="en-US" dirty="0" smtClean="0"/>
              <a:t>A term used for those positive acts of government that seek to make constitutional guarantees a reality for all people, e.g. prohibitions of discrimination.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5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9400" cy="1706562"/>
          </a:xfrm>
        </p:spPr>
        <p:txBody>
          <a:bodyPr>
            <a:normAutofit/>
          </a:bodyPr>
          <a:lstStyle/>
          <a:p>
            <a:r>
              <a:rPr lang="en-US" dirty="0"/>
              <a:t>CHAPTER 19 &amp; 20</a:t>
            </a:r>
            <a:br>
              <a:rPr lang="en-US" dirty="0"/>
            </a:br>
            <a:r>
              <a:rPr lang="en-US" dirty="0"/>
              <a:t>Civil Liberties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7924800" cy="4572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Due Process:  </a:t>
            </a:r>
            <a:r>
              <a:rPr lang="en-US" dirty="0" smtClean="0"/>
              <a:t>The government must act fairly and in accord with established rules in all that it does.</a:t>
            </a:r>
          </a:p>
          <a:p>
            <a:r>
              <a:rPr lang="en-US" b="1" dirty="0" smtClean="0"/>
              <a:t>Establishment Clause: </a:t>
            </a:r>
            <a:r>
              <a:rPr lang="en-US" dirty="0" smtClean="0"/>
              <a:t>Separates the Church and State.</a:t>
            </a:r>
          </a:p>
          <a:p>
            <a:r>
              <a:rPr lang="en-US" b="1" dirty="0" smtClean="0"/>
              <a:t>Free Exercise Clause:  </a:t>
            </a:r>
            <a:r>
              <a:rPr lang="en-US" dirty="0" smtClean="0"/>
              <a:t>the second part of the constitutional guarantee of religious freedom, which guarantees to each person the right to believe whatever he or she chooses to believe in matters of religion.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769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05600" cy="1858962"/>
          </a:xfrm>
        </p:spPr>
        <p:txBody>
          <a:bodyPr>
            <a:normAutofit/>
          </a:bodyPr>
          <a:lstStyle/>
          <a:p>
            <a:r>
              <a:rPr lang="en-US" dirty="0"/>
              <a:t>CHAPTER 19 &amp; 20</a:t>
            </a:r>
            <a:br>
              <a:rPr lang="en-US" dirty="0"/>
            </a:br>
            <a:r>
              <a:rPr lang="en-US" dirty="0"/>
              <a:t>Civil Liberties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001000" cy="3840163"/>
          </a:xfrm>
        </p:spPr>
        <p:txBody>
          <a:bodyPr>
            <a:normAutofit/>
          </a:bodyPr>
          <a:lstStyle/>
          <a:p>
            <a:r>
              <a:rPr lang="en-US" b="1" dirty="0" smtClean="0"/>
              <a:t>Civil Disobedience:  </a:t>
            </a:r>
            <a:r>
              <a:rPr lang="en-US" dirty="0" smtClean="0"/>
              <a:t>A form of protest in which people deliberately but non-violently violate the law, as a means of expressing their opposition to some particular law or public policy.</a:t>
            </a:r>
          </a:p>
          <a:p>
            <a:r>
              <a:rPr lang="en-US" b="1" dirty="0" smtClean="0"/>
              <a:t>Probable Cause: </a:t>
            </a:r>
            <a:r>
              <a:rPr lang="en-US" dirty="0" smtClean="0"/>
              <a:t>Reasonable grounds, a reasonable suspicion of crime.</a:t>
            </a:r>
          </a:p>
          <a:p>
            <a:endParaRPr lang="en-US" dirty="0" smtClean="0"/>
          </a:p>
          <a:p>
            <a:endParaRPr lang="en-US" dirty="0"/>
          </a:p>
          <a:p>
            <a:pPr marL="3657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651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6477000" cy="208788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CHAPTER 19 &amp; 20</a:t>
            </a:r>
            <a:br>
              <a:rPr lang="en-US" dirty="0"/>
            </a:br>
            <a:r>
              <a:rPr lang="en-US" dirty="0"/>
              <a:t>Civil Liberties</a:t>
            </a:r>
            <a:endParaRPr lang="en-US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590800"/>
            <a:ext cx="8001000" cy="3840163"/>
          </a:xfrm>
          <a:prstGeom prst="rect">
            <a:avLst/>
          </a:prstGeom>
        </p:spPr>
        <p:txBody>
          <a:bodyPr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Exclusionary Rule:  </a:t>
            </a:r>
            <a:r>
              <a:rPr lang="en-US" dirty="0" smtClean="0"/>
              <a:t>Evidence gained as the result of an illegal act by police cannot be used against the person from whom it was seized.</a:t>
            </a:r>
          </a:p>
          <a:p>
            <a:r>
              <a:rPr lang="en-US" b="1" dirty="0" smtClean="0"/>
              <a:t>Cruel and Unusual Punishment:  </a:t>
            </a:r>
            <a:r>
              <a:rPr lang="en-US" dirty="0" smtClean="0"/>
              <a:t>Constitutional prevention of barbaric torture used as punishment for a crime.</a:t>
            </a:r>
            <a:endParaRPr lang="en-US" dirty="0" smtClean="0"/>
          </a:p>
          <a:p>
            <a:endParaRPr lang="en-US" dirty="0" smtClean="0"/>
          </a:p>
          <a:p>
            <a:pPr marL="36576" indent="0">
              <a:buFont typeface="Wingdings 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847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</a:t>
            </a:r>
            <a:r>
              <a:rPr lang="en-US" dirty="0" smtClean="0"/>
              <a:t>21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Civil Rights</a:t>
            </a:r>
            <a:endParaRPr 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3400" y="1574238"/>
            <a:ext cx="7969635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342900" indent="-342900"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3200" b="1" dirty="0" smtClean="0">
                <a:solidFill>
                  <a:prstClr val="white"/>
                </a:solidFill>
              </a:rPr>
              <a:t>Heterogeneous</a:t>
            </a:r>
          </a:p>
          <a:p>
            <a:pPr marL="342900" indent="-342900"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3200" b="1" dirty="0" smtClean="0">
                <a:solidFill>
                  <a:prstClr val="white"/>
                </a:solidFill>
              </a:rPr>
              <a:t>Discrimination</a:t>
            </a:r>
          </a:p>
          <a:p>
            <a:pPr marL="342900" indent="-342900"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3200" b="1" dirty="0" smtClean="0">
                <a:solidFill>
                  <a:prstClr val="white"/>
                </a:solidFill>
              </a:rPr>
              <a:t>Equal Protection Clause</a:t>
            </a:r>
          </a:p>
          <a:p>
            <a:pPr marL="342900" indent="-342900"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3200" b="1" dirty="0" smtClean="0">
                <a:solidFill>
                  <a:prstClr val="white"/>
                </a:solidFill>
              </a:rPr>
              <a:t>Affirmative Action</a:t>
            </a:r>
          </a:p>
          <a:p>
            <a:pPr marL="342900" indent="-342900"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3200" b="1" dirty="0" smtClean="0">
                <a:solidFill>
                  <a:prstClr val="white"/>
                </a:solidFill>
              </a:rPr>
              <a:t>Citizen</a:t>
            </a:r>
          </a:p>
          <a:p>
            <a:pPr marL="342900" indent="-342900"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3200" b="1" dirty="0" smtClean="0">
                <a:solidFill>
                  <a:prstClr val="white"/>
                </a:solidFill>
              </a:rPr>
              <a:t>Naturalization</a:t>
            </a:r>
            <a:endParaRPr lang="en-US" sz="3200" b="1" dirty="0" smtClean="0">
              <a:solidFill>
                <a:prstClr val="white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white"/>
                </a:solidFill>
              </a:rPr>
              <a:t> 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</a:rPr>
              <a:t> 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74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6477000" cy="208788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CHAPTER </a:t>
            </a:r>
            <a:r>
              <a:rPr lang="en-US" dirty="0" smtClean="0"/>
              <a:t>21</a:t>
            </a:r>
            <a:br>
              <a:rPr lang="en-US" dirty="0" smtClean="0"/>
            </a:br>
            <a:r>
              <a:rPr lang="en-US" dirty="0" smtClean="0"/>
              <a:t>Civil Rights</a:t>
            </a:r>
            <a:endParaRPr lang="en-US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209800"/>
            <a:ext cx="8001000" cy="4373563"/>
          </a:xfrm>
          <a:prstGeom prst="rect">
            <a:avLst/>
          </a:prstGeom>
        </p:spPr>
        <p:txBody>
          <a:bodyPr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Heterogeneous:  </a:t>
            </a:r>
            <a:r>
              <a:rPr lang="en-US" dirty="0" smtClean="0"/>
              <a:t>Of another or different race, family or kind; composed of a mix of elements.</a:t>
            </a:r>
          </a:p>
          <a:p>
            <a:r>
              <a:rPr lang="en-US" b="1" dirty="0" smtClean="0"/>
              <a:t>Discrimination:  </a:t>
            </a:r>
            <a:r>
              <a:rPr lang="en-US" dirty="0" smtClean="0"/>
              <a:t>bias, unfairness.</a:t>
            </a:r>
          </a:p>
          <a:p>
            <a:r>
              <a:rPr lang="en-US" b="1" dirty="0" smtClean="0"/>
              <a:t>Equal Protection Clause:  </a:t>
            </a:r>
            <a:r>
              <a:rPr lang="en-US" dirty="0" smtClean="0"/>
              <a:t>no state shall deny to any person within its jurisdiction the equal protection of the laws.</a:t>
            </a:r>
            <a:endParaRPr lang="en-US" dirty="0" smtClean="0"/>
          </a:p>
          <a:p>
            <a:pPr marL="36576" indent="0">
              <a:buFont typeface="Wingdings 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132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120</TotalTime>
  <Words>471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CHAPTER 18 The Federal Court System</vt:lpstr>
      <vt:lpstr>CHAPTER 18 The Federal Court System</vt:lpstr>
      <vt:lpstr>CHAPTER 19 &amp; 20 Civil Liberties</vt:lpstr>
      <vt:lpstr>CHAPTER 19 &amp; 20 Civil Liberties</vt:lpstr>
      <vt:lpstr>CHAPTER 19 &amp; 20 Civil Liberties</vt:lpstr>
      <vt:lpstr>CHAPTER 19 &amp; 20 Civil Liberties</vt:lpstr>
      <vt:lpstr>CHAPTER 19 &amp; 20 Civil Liberties</vt:lpstr>
      <vt:lpstr>CHAPTER 21 Civil Rights</vt:lpstr>
      <vt:lpstr>CHAPTER 21 Civil Rights</vt:lpstr>
      <vt:lpstr>CHAPTER 21 Civil Rights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Congress</dc:title>
  <dc:creator>David Robertson</dc:creator>
  <cp:lastModifiedBy>Robertson</cp:lastModifiedBy>
  <cp:revision>15</cp:revision>
  <dcterms:created xsi:type="dcterms:W3CDTF">2010-12-13T02:33:10Z</dcterms:created>
  <dcterms:modified xsi:type="dcterms:W3CDTF">2011-06-01T03:05:14Z</dcterms:modified>
</cp:coreProperties>
</file>