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sldIdLst>
    <p:sldId id="263" r:id="rId2"/>
    <p:sldId id="259" r:id="rId3"/>
    <p:sldId id="260" r:id="rId4"/>
    <p:sldId id="265" r:id="rId5"/>
    <p:sldId id="266" r:id="rId6"/>
    <p:sldId id="258" r:id="rId7"/>
    <p:sldId id="269" r:id="rId8"/>
    <p:sldId id="270" r:id="rId9"/>
    <p:sldId id="271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2512-0875-4C49-AC20-D20AA51EB3CC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7A08-FC57-43C6-A373-857EEA3D4568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BF6-823F-4B4F-BBA4-4909E114A777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87B-96D5-44CF-9558-FE0B16182CA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B552-79F5-4B41-9C6A-2593227CA7E4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91703-F014-468B-8348-75A764B561F0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4BC5-AD36-4BFF-B272-4FF47177E65D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86EC-3DEF-4E85-9FBD-8BFE39951D70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920-5CBE-4DAE-B16A-B1E0C754AD1D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A9F-E1C1-4FDC-B0F2-1401A59E04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DF0F-984E-4334-B0E6-A5457CE2784B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BD6D6-7E9B-4C9D-91E4-6062036A80A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147B-1CBE-44D3-B8ED-F1737BA660C1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DA4D5-F9E1-498D-9103-34CF1EFBD10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1D5E-81ED-4938-A03C-F98350814FA6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089077-A702-43DD-B116-32220C2C0CB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9C6C-356D-4764-843A-F29F02518284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2FAE7-604A-4BCD-BF28-8898B3CF0B73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0ABD-B2DB-4746-AE38-33D397CFAEE0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B680172-BA87-427B-9331-CCF7230DC5F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466B2F-E0B7-4470-B0C8-9523EFDFE844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2/21/2011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8D948-20FA-480E-B7F9-1050DE04E03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021F4A-735B-4B6D-A3E6-7978230E2706}" type="datetime1">
              <a:rPr lang="en-US" smtClean="0">
                <a:solidFill>
                  <a:prstClr val="white">
                    <a:shade val="50000"/>
                  </a:prstClr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2/21/2011</a:t>
            </a:fld>
            <a:endParaRPr lang="en-US">
              <a:solidFill>
                <a:prstClr val="white">
                  <a:shade val="50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shade val="50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9F2AFA6C-4EF1-4560-B241-E4FAB5FDF900}" type="slidenum">
              <a:rPr lang="en-US" smtClean="0">
                <a:solidFill>
                  <a:prstClr val="white">
                    <a:shade val="50000"/>
                  </a:prstClr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32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CHAPTER </a:t>
            </a:r>
            <a:r>
              <a:rPr lang="en-US" b="1" dirty="0" smtClean="0"/>
              <a:t>5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Political Parties</a:t>
            </a:r>
            <a:endParaRPr lang="en-US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2438400"/>
            <a:ext cx="7283837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Political Parties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  <a:sym typeface="Symbol" charset="2"/>
              </a:rPr>
              <a:t>Two-Party System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prstClr val="white"/>
              </a:solidFill>
              <a:sym typeface="Symbol" charset="2"/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  <a:sym typeface="Symbol" charset="2"/>
              </a:rPr>
              <a:t>Left-Center-Right</a:t>
            </a:r>
            <a:endParaRPr lang="en-US" sz="2800" b="1" dirty="0">
              <a:solidFill>
                <a:prstClr val="white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white"/>
                </a:solidFill>
              </a:rPr>
              <a:t> </a:t>
            </a:r>
            <a:r>
              <a:rPr lang="en-US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7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320"/>
            <a:ext cx="7470648" cy="18466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CHAPTERS 8 &amp; 9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Mass Media, Public Opinion &amp; Interest Groups</a:t>
            </a:r>
            <a:endParaRPr lang="en-US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2667000"/>
            <a:ext cx="7283837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Public Opinion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Public Agenda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Mass Media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Interest Group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Public Opinion Poll</a:t>
            </a:r>
            <a:r>
              <a:rPr lang="en-US" sz="2000" b="1" dirty="0">
                <a:solidFill>
                  <a:prstClr val="white"/>
                </a:solidFill>
              </a:rPr>
              <a:t> </a:t>
            </a:r>
            <a:r>
              <a:rPr lang="en-US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CHAPTERS 8 &amp; 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Mass Media, Public Opinion &amp;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467600" cy="4525963"/>
          </a:xfrm>
        </p:spPr>
        <p:txBody>
          <a:bodyPr/>
          <a:lstStyle/>
          <a:p>
            <a:r>
              <a:rPr lang="en-US" dirty="0" smtClean="0"/>
              <a:t>Public Opinion – The complex collection of the opinions of many different people; the sum of all their views.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Public Agenda – The public issues on which the people’s attention is focused.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CHAPTERS 8 &amp; 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Mass Media, Public Opinion &amp;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7"/>
            <a:ext cx="8458200" cy="4119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Mass Media – Those means of communication that reach large audiences, especially television, radio, printed publications, and the internet.</a:t>
            </a:r>
          </a:p>
          <a:p>
            <a:pPr marL="36576" indent="0">
              <a:buNone/>
            </a:pPr>
            <a:endParaRPr lang="en-US" sz="1500" dirty="0" smtClean="0"/>
          </a:p>
          <a:p>
            <a:r>
              <a:rPr lang="en-US" dirty="0" smtClean="0"/>
              <a:t>Interest Group – Private organizations whose members share certain views and work to shape public policy.</a:t>
            </a:r>
          </a:p>
          <a:p>
            <a:pPr marL="36576" indent="0">
              <a:buNone/>
            </a:pPr>
            <a:endParaRPr lang="en-US" sz="1500" dirty="0" smtClean="0"/>
          </a:p>
          <a:p>
            <a:r>
              <a:rPr lang="en-US" dirty="0" smtClean="0"/>
              <a:t>Public Opinion Poll – device that attempt to collect information by asking people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CHAPTER </a:t>
            </a:r>
            <a:r>
              <a:rPr lang="en-US" dirty="0" smtClean="0">
                <a:ea typeface="+mj-ea"/>
              </a:rPr>
              <a:t>5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Political Parties</a:t>
            </a:r>
            <a:endParaRPr lang="en-US" dirty="0" smtClean="0">
              <a:ea typeface="+mj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Political Parties – a group of persons who seek to control </a:t>
            </a:r>
          </a:p>
          <a:p>
            <a:r>
              <a:rPr lang="en-US" dirty="0" smtClean="0"/>
              <a:t>Two-Party System – two major parties that dominate an election (ex: republican and democrat)</a:t>
            </a:r>
          </a:p>
          <a:p>
            <a:r>
              <a:rPr lang="en-US" dirty="0" smtClean="0"/>
              <a:t>Lef</a:t>
            </a:r>
            <a:r>
              <a:rPr lang="en-US" dirty="0" smtClean="0"/>
              <a:t>t-Center-Right – a political spectrum, where the left side is the more radical and literal views, in the center is the moderate views, and to the right is conservative and reactionary views.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374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CHAPTER </a:t>
            </a:r>
            <a:r>
              <a:rPr lang="en-US" dirty="0" smtClean="0">
                <a:ea typeface="+mj-ea"/>
              </a:rPr>
              <a:t>6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Voters and Voter Behavior</a:t>
            </a:r>
            <a:endParaRPr lang="en-US" dirty="0" smtClean="0">
              <a:ea typeface="+mj-ea"/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457200" y="1905000"/>
            <a:ext cx="6810777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Suffrage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Disenfranchisement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Off-year Elections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Straight-ticket Voting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800" b="1" dirty="0" smtClean="0">
                <a:solidFill>
                  <a:prstClr val="white"/>
                </a:solidFill>
              </a:rPr>
              <a:t>Split-ticket Voting</a:t>
            </a:r>
            <a:endParaRPr lang="en-US" sz="2800" b="1" dirty="0">
              <a:solidFill>
                <a:prstClr val="white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7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Voters and Voter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Suffrage – The right to vote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Disenfranchisement – Denied the right to vote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Off-year elections – Congressional election that occurs between presidential election years.</a:t>
            </a:r>
          </a:p>
          <a:p>
            <a:pPr marL="3657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48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Voters and Voter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r>
              <a:rPr lang="en-US" dirty="0" smtClean="0"/>
              <a:t>Straight-ticket Voting – The practice of voting for candidates of only one party in an election.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Split-ticket Voting – Voting for candidates of different parties for different offices at the same election.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8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CHAPTER </a:t>
            </a:r>
            <a:r>
              <a:rPr lang="en-US" dirty="0" smtClean="0">
                <a:ea typeface="+mj-ea"/>
              </a:rPr>
              <a:t>7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The Electoral Process</a:t>
            </a:r>
            <a:endParaRPr lang="en-US" dirty="0" smtClean="0">
              <a:ea typeface="+mj-ea"/>
            </a:endParaRP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515035" y="1752600"/>
            <a:ext cx="7790765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400" b="1" dirty="0" smtClean="0">
                <a:solidFill>
                  <a:prstClr val="white"/>
                </a:solidFill>
              </a:rPr>
              <a:t>Nomination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400" b="1" dirty="0" smtClean="0">
                <a:solidFill>
                  <a:prstClr val="white"/>
                </a:solidFill>
              </a:rPr>
              <a:t>Ballot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400" b="1" dirty="0" smtClean="0">
                <a:solidFill>
                  <a:prstClr val="white"/>
                </a:solidFill>
              </a:rPr>
              <a:t>Absentee Voting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400" b="1" dirty="0" smtClean="0">
                <a:solidFill>
                  <a:prstClr val="white"/>
                </a:solidFill>
              </a:rPr>
              <a:t>Political Action Committees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400" b="1" dirty="0" smtClean="0">
                <a:solidFill>
                  <a:prstClr val="white"/>
                </a:solidFill>
              </a:rPr>
              <a:t>General Election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400" b="1" dirty="0" smtClean="0">
                <a:solidFill>
                  <a:prstClr val="white"/>
                </a:solidFill>
              </a:rPr>
              <a:t>Direct Primary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r>
              <a:rPr lang="en-US" sz="2400" b="1" dirty="0" smtClean="0">
                <a:solidFill>
                  <a:prstClr val="white"/>
                </a:solidFill>
              </a:rPr>
              <a:t>Closed Primary</a:t>
            </a:r>
            <a:r>
              <a:rPr lang="en-US" sz="2400" b="1" dirty="0">
                <a:solidFill>
                  <a:prstClr val="white"/>
                </a:solidFill>
              </a:rPr>
              <a:t>	</a:t>
            </a:r>
            <a:endParaRPr lang="en-US" sz="2400" b="1" dirty="0">
              <a:solidFill>
                <a:prstClr val="white"/>
              </a:solidFill>
            </a:endParaRP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Font typeface="Symbol"/>
              <a:buChar char="¨"/>
            </a:pPr>
            <a:endParaRPr lang="en-US" sz="2400" b="1" dirty="0">
              <a:solidFill>
                <a:prstClr val="white"/>
              </a:solidFill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</a:rPr>
              <a:t>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</a:rPr>
              <a:t>  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76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Electoral Process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Nomination – The process of candidate selection in an electoral system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Ballot – The device voters use to register a choice in an election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Absentee Voting – Provisions made for those unable to get to their regular polling places on Election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Electoral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r>
              <a:rPr lang="en-US" dirty="0" smtClean="0"/>
              <a:t>Political Action Committees – The political extension of special-interest groups which have a major stake in public policy.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General Election – The regularly scheduled election at which voters make a final selection of officeholders.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Electoral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r>
              <a:rPr lang="en-US" dirty="0" smtClean="0"/>
              <a:t>Direct Primary – An election held within a party to pick that party’s candidates for the general election.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Closed Primary – A party nominating election in which only declared party members can vote.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118</TotalTime>
  <Words>394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CHAPTER 5 Political Parties</vt:lpstr>
      <vt:lpstr>CHAPTER 5 Political Parties</vt:lpstr>
      <vt:lpstr>CHAPTER 6 Voters and Voter Behavior</vt:lpstr>
      <vt:lpstr>CHAPTER 6 Voters and Voter Behavior</vt:lpstr>
      <vt:lpstr>CHAPTER 6 Voters and Voter Behavior</vt:lpstr>
      <vt:lpstr>CHAPTER 7 The Electoral Process</vt:lpstr>
      <vt:lpstr>CHAPTER 7 The Electoral Process </vt:lpstr>
      <vt:lpstr>CHAPTER 7 The Electoral Process</vt:lpstr>
      <vt:lpstr>CHAPTER 7 The Electoral Process</vt:lpstr>
      <vt:lpstr>CHAPTERS 8 &amp; 9 Mass Media, Public Opinion &amp; Interest Groups</vt:lpstr>
      <vt:lpstr>CHAPTERS 8 &amp; 9 Mass Media, Public Opinion &amp; Interest Groups</vt:lpstr>
      <vt:lpstr>CHAPTERS 8 &amp; 9 Mass Media, Public Opinion &amp; Interest Groups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Congress</dc:title>
  <dc:creator>David Robertson</dc:creator>
  <cp:lastModifiedBy>Robertson</cp:lastModifiedBy>
  <cp:revision>13</cp:revision>
  <dcterms:created xsi:type="dcterms:W3CDTF">2010-12-13T02:33:10Z</dcterms:created>
  <dcterms:modified xsi:type="dcterms:W3CDTF">2011-02-21T15:53:03Z</dcterms:modified>
</cp:coreProperties>
</file>